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314" r:id="rId3"/>
    <p:sldId id="258" r:id="rId4"/>
    <p:sldId id="283" r:id="rId5"/>
    <p:sldId id="259" r:id="rId6"/>
    <p:sldId id="260" r:id="rId7"/>
    <p:sldId id="261" r:id="rId8"/>
    <p:sldId id="262" r:id="rId9"/>
    <p:sldId id="263" r:id="rId10"/>
    <p:sldId id="264" r:id="rId11"/>
    <p:sldId id="268" r:id="rId12"/>
    <p:sldId id="269" r:id="rId13"/>
    <p:sldId id="270" r:id="rId14"/>
    <p:sldId id="265" r:id="rId15"/>
    <p:sldId id="266" r:id="rId16"/>
    <p:sldId id="267" r:id="rId17"/>
    <p:sldId id="271" r:id="rId18"/>
    <p:sldId id="272" r:id="rId19"/>
    <p:sldId id="273" r:id="rId20"/>
    <p:sldId id="274" r:id="rId21"/>
    <p:sldId id="275" r:id="rId22"/>
    <p:sldId id="276" r:id="rId23"/>
    <p:sldId id="277" r:id="rId24"/>
    <p:sldId id="278" r:id="rId25"/>
    <p:sldId id="279" r:id="rId26"/>
    <p:sldId id="280" r:id="rId27"/>
    <p:sldId id="315" r:id="rId28"/>
    <p:sldId id="316" r:id="rId29"/>
    <p:sldId id="281" r:id="rId30"/>
    <p:sldId id="284" r:id="rId31"/>
    <p:sldId id="285" r:id="rId32"/>
    <p:sldId id="286" r:id="rId33"/>
    <p:sldId id="287" r:id="rId34"/>
    <p:sldId id="288" r:id="rId35"/>
    <p:sldId id="289" r:id="rId36"/>
    <p:sldId id="290" r:id="rId37"/>
    <p:sldId id="291" r:id="rId38"/>
    <p:sldId id="292" r:id="rId39"/>
    <p:sldId id="293" r:id="rId40"/>
    <p:sldId id="294" r:id="rId41"/>
    <p:sldId id="296" r:id="rId42"/>
    <p:sldId id="295" r:id="rId43"/>
    <p:sldId id="297" r:id="rId44"/>
    <p:sldId id="298" r:id="rId45"/>
    <p:sldId id="299" r:id="rId46"/>
    <p:sldId id="300" r:id="rId47"/>
    <p:sldId id="301" r:id="rId48"/>
    <p:sldId id="302" r:id="rId49"/>
    <p:sldId id="303" r:id="rId50"/>
    <p:sldId id="304" r:id="rId51"/>
    <p:sldId id="305" r:id="rId52"/>
    <p:sldId id="306" r:id="rId53"/>
    <p:sldId id="307" r:id="rId54"/>
    <p:sldId id="311" r:id="rId55"/>
    <p:sldId id="312" r:id="rId56"/>
    <p:sldId id="313" r:id="rId57"/>
    <p:sldId id="282" r:id="rId5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504"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210C53D8-D1BB-4F3B-BE3E-BB4D0133BB92}" type="datetimeFigureOut">
              <a:rPr lang="ru-RU" smtClean="0"/>
              <a:pPr/>
              <a:t>13.04.2020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F5EB4B57-C477-459B-A34E-0FC5B9EFE86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10C53D8-D1BB-4F3B-BE3E-BB4D0133BB92}" type="datetimeFigureOut">
              <a:rPr lang="ru-RU" smtClean="0"/>
              <a:pPr/>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5EB4B57-C477-459B-A34E-0FC5B9EFE86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10C53D8-D1BB-4F3B-BE3E-BB4D0133BB92}" type="datetimeFigureOut">
              <a:rPr lang="ru-RU" smtClean="0"/>
              <a:pPr/>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5EB4B57-C477-459B-A34E-0FC5B9EFE86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210C53D8-D1BB-4F3B-BE3E-BB4D0133BB92}" type="datetimeFigureOut">
              <a:rPr lang="ru-RU" smtClean="0"/>
              <a:pPr/>
              <a:t>13.04.2020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F5EB4B57-C477-459B-A34E-0FC5B9EFE86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210C53D8-D1BB-4F3B-BE3E-BB4D0133BB92}" type="datetimeFigureOut">
              <a:rPr lang="ru-RU" smtClean="0"/>
              <a:pPr/>
              <a:t>13.04.2020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F5EB4B57-C477-459B-A34E-0FC5B9EFE86E}"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210C53D8-D1BB-4F3B-BE3E-BB4D0133BB92}" type="datetimeFigureOut">
              <a:rPr lang="ru-RU" smtClean="0"/>
              <a:pPr/>
              <a:t>13.04.2020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F5EB4B57-C477-459B-A34E-0FC5B9EFE86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210C53D8-D1BB-4F3B-BE3E-BB4D0133BB92}" type="datetimeFigureOut">
              <a:rPr lang="ru-RU" smtClean="0"/>
              <a:pPr/>
              <a:t>13.04.2020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F5EB4B57-C477-459B-A34E-0FC5B9EFE86E}"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210C53D8-D1BB-4F3B-BE3E-BB4D0133BB92}" type="datetimeFigureOut">
              <a:rPr lang="ru-RU" smtClean="0"/>
              <a:pPr/>
              <a:t>13.04.2020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5EB4B57-C477-459B-A34E-0FC5B9EFE86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210C53D8-D1BB-4F3B-BE3E-BB4D0133BB92}" type="datetimeFigureOut">
              <a:rPr lang="ru-RU" smtClean="0"/>
              <a:pPr/>
              <a:t>13.04.2020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5EB4B57-C477-459B-A34E-0FC5B9EFE86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210C53D8-D1BB-4F3B-BE3E-BB4D0133BB92}" type="datetimeFigureOut">
              <a:rPr lang="ru-RU" smtClean="0"/>
              <a:pPr/>
              <a:t>13.04.2020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5EB4B57-C477-459B-A34E-0FC5B9EFE86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210C53D8-D1BB-4F3B-BE3E-BB4D0133BB92}" type="datetimeFigureOut">
              <a:rPr lang="ru-RU" smtClean="0"/>
              <a:pPr/>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F5EB4B57-C477-459B-A34E-0FC5B9EFE86E}"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10C53D8-D1BB-4F3B-BE3E-BB4D0133BB92}" type="datetimeFigureOut">
              <a:rPr lang="ru-RU" smtClean="0"/>
              <a:pPr/>
              <a:t>13.04.2020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5EB4B57-C477-459B-A34E-0FC5B9EFE86E}"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1000" y="4853411"/>
            <a:ext cx="8458200" cy="1527917"/>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Autofit/>
          </a:bodyPr>
          <a:lstStyle/>
          <a:p>
            <a:pPr algn="ctr"/>
            <a:r>
              <a:rPr lang="ru-RU" sz="1400" dirty="0" smtClean="0">
                <a:solidFill>
                  <a:srgbClr val="C00000"/>
                </a:solidFill>
                <a:latin typeface="Times New Roman" pitchFamily="18" charset="0"/>
                <a:cs typeface="Times New Roman" pitchFamily="18" charset="0"/>
              </a:rPr>
              <a:t/>
            </a:r>
            <a:br>
              <a:rPr lang="ru-RU" sz="1400" dirty="0" smtClean="0">
                <a:solidFill>
                  <a:srgbClr val="C00000"/>
                </a:solidFill>
                <a:latin typeface="Times New Roman" pitchFamily="18" charset="0"/>
                <a:cs typeface="Times New Roman" pitchFamily="18" charset="0"/>
              </a:rPr>
            </a:br>
            <a:r>
              <a:rPr lang="ru-RU" sz="1800" b="1" i="1" dirty="0" err="1" smtClean="0">
                <a:solidFill>
                  <a:srgbClr val="C00000"/>
                </a:solidFill>
                <a:latin typeface="Times New Roman" pitchFamily="18" charset="0"/>
                <a:cs typeface="Times New Roman" pitchFamily="18" charset="0"/>
              </a:rPr>
              <a:t>ПодготовИЛ</a:t>
            </a:r>
            <a:r>
              <a:rPr lang="ru-RU" sz="1800" b="1" i="1" dirty="0" smtClean="0">
                <a:solidFill>
                  <a:srgbClr val="C00000"/>
                </a:solidFill>
                <a:latin typeface="Times New Roman" pitchFamily="18" charset="0"/>
                <a:cs typeface="Times New Roman" pitchFamily="18" charset="0"/>
              </a:rPr>
              <a:t>: </a:t>
            </a:r>
            <a:r>
              <a:rPr lang="ru-RU" sz="1800" b="1" i="1" dirty="0" smtClean="0">
                <a:solidFill>
                  <a:srgbClr val="C00000"/>
                </a:solidFill>
                <a:latin typeface="Times New Roman" pitchFamily="18" charset="0"/>
                <a:cs typeface="Times New Roman" pitchFamily="18" charset="0"/>
              </a:rPr>
              <a:t>Драч </a:t>
            </a:r>
            <a:r>
              <a:rPr lang="ru-RU" sz="1800" b="1" i="1" dirty="0">
                <a:solidFill>
                  <a:srgbClr val="C00000"/>
                </a:solidFill>
                <a:latin typeface="Times New Roman" pitchFamily="18" charset="0"/>
                <a:cs typeface="Times New Roman" pitchFamily="18" charset="0"/>
              </a:rPr>
              <a:t>О.В</a:t>
            </a:r>
            <a:r>
              <a:rPr lang="ru-RU" sz="1800" b="1" i="1" dirty="0" smtClean="0">
                <a:solidFill>
                  <a:srgbClr val="C00000"/>
                </a:solidFill>
                <a:latin typeface="Times New Roman" pitchFamily="18" charset="0"/>
                <a:cs typeface="Times New Roman" pitchFamily="18" charset="0"/>
              </a:rPr>
              <a:t>., Психолог </a:t>
            </a:r>
            <a:r>
              <a:rPr lang="ru-RU" sz="1800" b="1" i="1" dirty="0" smtClean="0">
                <a:solidFill>
                  <a:srgbClr val="C00000"/>
                </a:solidFill>
                <a:latin typeface="Times New Roman" pitchFamily="18" charset="0"/>
                <a:cs typeface="Times New Roman" pitchFamily="18" charset="0"/>
              </a:rPr>
              <a:t>отделения психологической помощи гражданам БУ «Когалымский комплексный центр социального обслуживания населения</a:t>
            </a:r>
            <a:r>
              <a:rPr lang="ru-RU" sz="1800" b="1" i="1" dirty="0" smtClean="0">
                <a:solidFill>
                  <a:srgbClr val="C00000"/>
                </a:solidFill>
                <a:latin typeface="Times New Roman" pitchFamily="18" charset="0"/>
                <a:cs typeface="Times New Roman" pitchFamily="18" charset="0"/>
              </a:rPr>
              <a:t>»</a:t>
            </a:r>
            <a:r>
              <a:rPr lang="ru-RU" sz="4400" dirty="0" smtClean="0"/>
              <a:t/>
            </a:r>
            <a:br>
              <a:rPr lang="ru-RU" sz="4400" dirty="0" smtClean="0"/>
            </a:br>
            <a:r>
              <a:rPr lang="ru-RU" sz="4400" dirty="0" smtClean="0"/>
              <a:t/>
            </a:r>
            <a:br>
              <a:rPr lang="ru-RU" sz="4400" dirty="0" smtClean="0"/>
            </a:br>
            <a:endParaRPr lang="ru-RU" sz="4400" dirty="0"/>
          </a:p>
        </p:txBody>
      </p:sp>
      <p:sp>
        <p:nvSpPr>
          <p:cNvPr id="3" name="Подзаголовок 2"/>
          <p:cNvSpPr>
            <a:spLocks noGrp="1"/>
          </p:cNvSpPr>
          <p:nvPr>
            <p:ph type="subTitle" idx="1"/>
          </p:nvPr>
        </p:nvSpPr>
        <p:spPr>
          <a:xfrm>
            <a:off x="381000" y="404664"/>
            <a:ext cx="8458200" cy="3888432"/>
          </a:xfrm>
        </p:spPr>
        <p:txBody>
          <a:bodyPr>
            <a:noAutofit/>
          </a:bodyPr>
          <a:lstStyle/>
          <a:p>
            <a:pPr algn="ctr"/>
            <a:r>
              <a:rPr lang="ru-RU" sz="6000" b="1" dirty="0" smtClean="0">
                <a:solidFill>
                  <a:srgbClr val="FF0000"/>
                </a:solidFill>
                <a:latin typeface="Times New Roman" pitchFamily="18" charset="0"/>
                <a:cs typeface="Times New Roman" pitchFamily="18" charset="0"/>
              </a:rPr>
              <a:t>Стили семейного воспитания и их влияние на развитие личности ребенка</a:t>
            </a:r>
            <a:endParaRPr lang="ru-RU" sz="6000" b="1" dirty="0">
              <a:solidFill>
                <a:srgbClr val="FF00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АВТОРИТАРНЫЙ СТИЛЬ ВОСПИТАНИЯ</a:t>
            </a:r>
            <a:endParaRPr lang="ru-RU" dirty="0"/>
          </a:p>
        </p:txBody>
      </p:sp>
      <p:sp>
        <p:nvSpPr>
          <p:cNvPr id="3" name="Содержимое 2"/>
          <p:cNvSpPr>
            <a:spLocks noGrp="1"/>
          </p:cNvSpPr>
          <p:nvPr>
            <p:ph idx="1"/>
          </p:nvPr>
        </p:nvSpPr>
        <p:spPr>
          <a:xfrm>
            <a:off x="179512" y="1600200"/>
            <a:ext cx="8784976" cy="5069160"/>
          </a:xfrm>
        </p:spPr>
        <p:txBody>
          <a:bodyPr>
            <a:normAutofit fontScale="40000" lnSpcReduction="20000"/>
          </a:bodyPr>
          <a:lstStyle/>
          <a:p>
            <a:pPr>
              <a:buNone/>
            </a:pPr>
            <a:r>
              <a:rPr lang="ru-RU" b="1" i="1" dirty="0" smtClean="0"/>
              <a:t>                                                                           </a:t>
            </a:r>
            <a:r>
              <a:rPr lang="ru-RU" sz="3400" b="1" i="1" dirty="0" smtClean="0">
                <a:latin typeface="Times New Roman" pitchFamily="18" charset="0"/>
                <a:cs typeface="Times New Roman" pitchFamily="18" charset="0"/>
              </a:rPr>
              <a:t>Рекомендации</a:t>
            </a:r>
            <a:endParaRPr lang="ru-RU" sz="3400" dirty="0" smtClean="0">
              <a:latin typeface="Times New Roman" pitchFamily="18" charset="0"/>
              <a:cs typeface="Times New Roman" pitchFamily="18" charset="0"/>
            </a:endParaRPr>
          </a:p>
          <a:p>
            <a:pPr>
              <a:buFont typeface="Wingdings" pitchFamily="2" charset="2"/>
              <a:buChar char="Ø"/>
            </a:pPr>
            <a:r>
              <a:rPr lang="ru-RU" sz="3800" b="1" dirty="0" smtClean="0">
                <a:solidFill>
                  <a:srgbClr val="7030A0"/>
                </a:solidFill>
                <a:latin typeface="Times New Roman" pitchFamily="18" charset="0"/>
                <a:cs typeface="Times New Roman" pitchFamily="18" charset="0"/>
              </a:rPr>
              <a:t>Учитывайте </a:t>
            </a:r>
            <a:r>
              <a:rPr lang="ru-RU" sz="3800" b="1" dirty="0">
                <a:solidFill>
                  <a:srgbClr val="7030A0"/>
                </a:solidFill>
                <a:latin typeface="Times New Roman" pitchFamily="18" charset="0"/>
                <a:cs typeface="Times New Roman" pitchFamily="18" charset="0"/>
              </a:rPr>
              <a:t>позицию ребенка, его побуждения, желания и переживания. Попробуйте ненадолго поставить себя на его </a:t>
            </a:r>
            <a:r>
              <a:rPr lang="ru-RU" sz="3800" b="1" dirty="0" smtClean="0">
                <a:solidFill>
                  <a:srgbClr val="7030A0"/>
                </a:solidFill>
                <a:latin typeface="Times New Roman" pitchFamily="18" charset="0"/>
                <a:cs typeface="Times New Roman" pitchFamily="18" charset="0"/>
              </a:rPr>
              <a:t>место!</a:t>
            </a:r>
          </a:p>
          <a:p>
            <a:pPr>
              <a:buFont typeface="Wingdings" pitchFamily="2" charset="2"/>
              <a:buChar char="Ø"/>
            </a:pPr>
            <a:r>
              <a:rPr lang="ru-RU" sz="3800" b="1" dirty="0" smtClean="0">
                <a:solidFill>
                  <a:srgbClr val="7030A0"/>
                </a:solidFill>
                <a:latin typeface="Times New Roman" pitchFamily="18" charset="0"/>
                <a:cs typeface="Times New Roman" pitchFamily="18" charset="0"/>
              </a:rPr>
              <a:t>Старайтесь </a:t>
            </a:r>
            <a:r>
              <a:rPr lang="ru-RU" sz="3800" b="1" dirty="0">
                <a:solidFill>
                  <a:srgbClr val="7030A0"/>
                </a:solidFill>
                <a:latin typeface="Times New Roman" pitchFamily="18" charset="0"/>
                <a:cs typeface="Times New Roman" pitchFamily="18" charset="0"/>
              </a:rPr>
              <a:t>давать инструкции в форме предложения, а не распоряжения, </a:t>
            </a:r>
            <a:r>
              <a:rPr lang="ru-RU" sz="3800" b="1" dirty="0" smtClean="0">
                <a:solidFill>
                  <a:srgbClr val="7030A0"/>
                </a:solidFill>
                <a:latin typeface="Times New Roman" pitchFamily="18" charset="0"/>
                <a:cs typeface="Times New Roman" pitchFamily="18" charset="0"/>
              </a:rPr>
              <a:t>приказа.</a:t>
            </a:r>
          </a:p>
          <a:p>
            <a:pPr>
              <a:buFont typeface="Wingdings" pitchFamily="2" charset="2"/>
              <a:buChar char="Ø"/>
            </a:pPr>
            <a:r>
              <a:rPr lang="ru-RU" sz="3800" b="1" dirty="0" smtClean="0">
                <a:solidFill>
                  <a:srgbClr val="7030A0"/>
                </a:solidFill>
                <a:latin typeface="Times New Roman" pitchFamily="18" charset="0"/>
                <a:cs typeface="Times New Roman" pitchFamily="18" charset="0"/>
              </a:rPr>
              <a:t>Старайтесь </a:t>
            </a:r>
            <a:r>
              <a:rPr lang="ru-RU" sz="3800" b="1" dirty="0">
                <a:solidFill>
                  <a:srgbClr val="7030A0"/>
                </a:solidFill>
                <a:latin typeface="Times New Roman" pitchFamily="18" charset="0"/>
                <a:cs typeface="Times New Roman" pitchFamily="18" charset="0"/>
              </a:rPr>
              <a:t>говорить не сухо и отстраненно, а доверительным тоном, </a:t>
            </a:r>
            <a:r>
              <a:rPr lang="ru-RU" sz="3800" b="1" dirty="0" smtClean="0">
                <a:solidFill>
                  <a:srgbClr val="7030A0"/>
                </a:solidFill>
                <a:latin typeface="Times New Roman" pitchFamily="18" charset="0"/>
                <a:cs typeface="Times New Roman" pitchFamily="18" charset="0"/>
              </a:rPr>
              <a:t>эмоционально.</a:t>
            </a:r>
          </a:p>
          <a:p>
            <a:pPr>
              <a:buFont typeface="Wingdings" pitchFamily="2" charset="2"/>
              <a:buChar char="Ø"/>
            </a:pPr>
            <a:r>
              <a:rPr lang="ru-RU" sz="3800" b="1" dirty="0" smtClean="0">
                <a:solidFill>
                  <a:srgbClr val="7030A0"/>
                </a:solidFill>
                <a:latin typeface="Times New Roman" pitchFamily="18" charset="0"/>
                <a:cs typeface="Times New Roman" pitchFamily="18" charset="0"/>
              </a:rPr>
              <a:t>Запреты </a:t>
            </a:r>
            <a:r>
              <a:rPr lang="ru-RU" sz="3800" b="1" dirty="0">
                <a:solidFill>
                  <a:srgbClr val="7030A0"/>
                </a:solidFill>
                <a:latin typeface="Times New Roman" pitchFamily="18" charset="0"/>
                <a:cs typeface="Times New Roman" pitchFamily="18" charset="0"/>
              </a:rPr>
              <a:t>и меры наказания должны быть понятны ребенку, заранее с ним обсуждены и приняты обоими сторонами (родителями и ребенком</a:t>
            </a:r>
            <a:r>
              <a:rPr lang="ru-RU" sz="3800" b="1" dirty="0" smtClean="0">
                <a:solidFill>
                  <a:srgbClr val="7030A0"/>
                </a:solidFill>
                <a:latin typeface="Times New Roman" pitchFamily="18" charset="0"/>
                <a:cs typeface="Times New Roman" pitchFamily="18" charset="0"/>
              </a:rPr>
              <a:t>).</a:t>
            </a:r>
          </a:p>
          <a:p>
            <a:pPr>
              <a:buFont typeface="Wingdings" pitchFamily="2" charset="2"/>
              <a:buChar char="Ø"/>
            </a:pPr>
            <a:r>
              <a:rPr lang="ru-RU" sz="3800" b="1" dirty="0" smtClean="0">
                <a:solidFill>
                  <a:srgbClr val="7030A0"/>
                </a:solidFill>
                <a:latin typeface="Times New Roman" pitchFamily="18" charset="0"/>
                <a:cs typeface="Times New Roman" pitchFamily="18" charset="0"/>
              </a:rPr>
              <a:t>Любые </a:t>
            </a:r>
            <a:r>
              <a:rPr lang="ru-RU" sz="3800" b="1" dirty="0">
                <a:solidFill>
                  <a:srgbClr val="7030A0"/>
                </a:solidFill>
                <a:latin typeface="Times New Roman" pitchFamily="18" charset="0"/>
                <a:cs typeface="Times New Roman" pitchFamily="18" charset="0"/>
              </a:rPr>
              <a:t>порицания должны быть адресованы не к личности ребенка, а к конкретным его действиям. Нельзя говорить «Ты обманщик!», лучше сформулировать фразу следующим образом: «Мне было очень неприятно, когда я узнала, что в этой ситуации ты сказал неправду». </a:t>
            </a:r>
            <a:endParaRPr lang="ru-RU" sz="3800" b="1" dirty="0" smtClean="0">
              <a:solidFill>
                <a:srgbClr val="7030A0"/>
              </a:solidFill>
              <a:latin typeface="Times New Roman" pitchFamily="18" charset="0"/>
              <a:cs typeface="Times New Roman" pitchFamily="18" charset="0"/>
            </a:endParaRPr>
          </a:p>
          <a:p>
            <a:pPr>
              <a:buFont typeface="Wingdings" pitchFamily="2" charset="2"/>
              <a:buChar char="Ø"/>
            </a:pPr>
            <a:r>
              <a:rPr lang="ru-RU" sz="3800" b="1" dirty="0" smtClean="0">
                <a:solidFill>
                  <a:srgbClr val="7030A0"/>
                </a:solidFill>
                <a:latin typeface="Times New Roman" pitchFamily="18" charset="0"/>
                <a:cs typeface="Times New Roman" pitchFamily="18" charset="0"/>
              </a:rPr>
              <a:t>Не </a:t>
            </a:r>
            <a:r>
              <a:rPr lang="ru-RU" sz="3800" b="1" dirty="0">
                <a:solidFill>
                  <a:srgbClr val="7030A0"/>
                </a:solidFill>
                <a:latin typeface="Times New Roman" pitchFamily="18" charset="0"/>
                <a:cs typeface="Times New Roman" pitchFamily="18" charset="0"/>
              </a:rPr>
              <a:t>входите в комнату ребенка без стука или в отсутствие хозяина. Не трогайте его личные вещи. Старайтесь уважать личное пространство вашего ребенка, каким бы оно ни было. </a:t>
            </a:r>
            <a:endParaRPr lang="ru-RU" sz="3800" b="1" dirty="0" smtClean="0">
              <a:solidFill>
                <a:srgbClr val="7030A0"/>
              </a:solidFill>
              <a:latin typeface="Times New Roman" pitchFamily="18" charset="0"/>
              <a:cs typeface="Times New Roman" pitchFamily="18" charset="0"/>
            </a:endParaRPr>
          </a:p>
          <a:p>
            <a:pPr>
              <a:buFont typeface="Wingdings" pitchFamily="2" charset="2"/>
              <a:buChar char="Ø"/>
            </a:pPr>
            <a:r>
              <a:rPr lang="ru-RU" sz="3800" b="1" dirty="0" smtClean="0">
                <a:solidFill>
                  <a:srgbClr val="7030A0"/>
                </a:solidFill>
                <a:latin typeface="Times New Roman" pitchFamily="18" charset="0"/>
                <a:cs typeface="Times New Roman" pitchFamily="18" charset="0"/>
              </a:rPr>
              <a:t>Не </a:t>
            </a:r>
            <a:r>
              <a:rPr lang="ru-RU" sz="3800" b="1" dirty="0">
                <a:solidFill>
                  <a:srgbClr val="7030A0"/>
                </a:solidFill>
                <a:latin typeface="Times New Roman" pitchFamily="18" charset="0"/>
                <a:cs typeface="Times New Roman" pitchFamily="18" charset="0"/>
              </a:rPr>
              <a:t>подслушивать телефонные разговоры. </a:t>
            </a:r>
            <a:endParaRPr lang="ru-RU" sz="3800" b="1" dirty="0" smtClean="0">
              <a:solidFill>
                <a:srgbClr val="7030A0"/>
              </a:solidFill>
              <a:latin typeface="Times New Roman" pitchFamily="18" charset="0"/>
              <a:cs typeface="Times New Roman" pitchFamily="18" charset="0"/>
            </a:endParaRPr>
          </a:p>
          <a:p>
            <a:pPr>
              <a:buFont typeface="Wingdings" pitchFamily="2" charset="2"/>
              <a:buChar char="Ø"/>
            </a:pPr>
            <a:r>
              <a:rPr lang="ru-RU" sz="3800" b="1" dirty="0" smtClean="0">
                <a:solidFill>
                  <a:srgbClr val="7030A0"/>
                </a:solidFill>
                <a:latin typeface="Times New Roman" pitchFamily="18" charset="0"/>
                <a:cs typeface="Times New Roman" pitchFamily="18" charset="0"/>
              </a:rPr>
              <a:t>Необходимо </a:t>
            </a:r>
            <a:r>
              <a:rPr lang="ru-RU" sz="3800" b="1" dirty="0">
                <a:solidFill>
                  <a:srgbClr val="7030A0"/>
                </a:solidFill>
                <a:latin typeface="Times New Roman" pitchFamily="18" charset="0"/>
                <a:cs typeface="Times New Roman" pitchFamily="18" charset="0"/>
              </a:rPr>
              <a:t>оставлять за подростком право выбора друзей, одежды, музыки и т. </a:t>
            </a:r>
            <a:r>
              <a:rPr lang="ru-RU" sz="3800" b="1" dirty="0" smtClean="0">
                <a:solidFill>
                  <a:srgbClr val="7030A0"/>
                </a:solidFill>
                <a:latin typeface="Times New Roman" pitchFamily="18" charset="0"/>
                <a:cs typeface="Times New Roman" pitchFamily="18" charset="0"/>
              </a:rPr>
              <a:t>д.</a:t>
            </a:r>
          </a:p>
          <a:p>
            <a:pPr>
              <a:buFont typeface="Wingdings" pitchFamily="2" charset="2"/>
              <a:buChar char="Ø"/>
            </a:pPr>
            <a:r>
              <a:rPr lang="ru-RU" sz="3800" b="1" dirty="0" smtClean="0">
                <a:solidFill>
                  <a:srgbClr val="7030A0"/>
                </a:solidFill>
                <a:latin typeface="Times New Roman" pitchFamily="18" charset="0"/>
                <a:cs typeface="Times New Roman" pitchFamily="18" charset="0"/>
              </a:rPr>
              <a:t>Искренне </a:t>
            </a:r>
            <a:r>
              <a:rPr lang="ru-RU" sz="3800" b="1" dirty="0">
                <a:solidFill>
                  <a:srgbClr val="7030A0"/>
                </a:solidFill>
                <a:latin typeface="Times New Roman" pitchFamily="18" charset="0"/>
                <a:cs typeface="Times New Roman" pitchFamily="18" charset="0"/>
              </a:rPr>
              <a:t>объясняйте, что вы чувствуете, когда расстроены, но не вспоминайте старых, давнишних грехов, а говорите о сегодняшнем положении. Однако при этом никогда не давите, не наказывайте физически, не </a:t>
            </a:r>
            <a:r>
              <a:rPr lang="ru-RU" sz="3800" b="1" dirty="0" smtClean="0">
                <a:solidFill>
                  <a:srgbClr val="7030A0"/>
                </a:solidFill>
                <a:latin typeface="Times New Roman" pitchFamily="18" charset="0"/>
                <a:cs typeface="Times New Roman" pitchFamily="18" charset="0"/>
              </a:rPr>
              <a:t>унижайте.</a:t>
            </a:r>
          </a:p>
          <a:p>
            <a:pPr>
              <a:buFont typeface="Wingdings" pitchFamily="2" charset="2"/>
              <a:buChar char="Ø"/>
            </a:pPr>
            <a:r>
              <a:rPr lang="ru-RU" sz="3800" b="1" dirty="0" smtClean="0">
                <a:solidFill>
                  <a:srgbClr val="7030A0"/>
                </a:solidFill>
                <a:latin typeface="Times New Roman" pitchFamily="18" charset="0"/>
                <a:cs typeface="Times New Roman" pitchFamily="18" charset="0"/>
              </a:rPr>
              <a:t>Станьте </a:t>
            </a:r>
            <a:r>
              <a:rPr lang="ru-RU" sz="3800" b="1" dirty="0">
                <a:solidFill>
                  <a:srgbClr val="7030A0"/>
                </a:solidFill>
                <a:latin typeface="Times New Roman" pitchFamily="18" charset="0"/>
                <a:cs typeface="Times New Roman" pitchFamily="18" charset="0"/>
              </a:rPr>
              <a:t>терпимее к недостаткам подростков. Замечайте как можно чаще в вашем ребенке те достоинства, которые свойственны их натуре.</a:t>
            </a:r>
          </a:p>
          <a:p>
            <a:pPr>
              <a:buFont typeface="Wingdings" pitchFamily="2" charset="2"/>
              <a:buChar char="Ø"/>
            </a:pPr>
            <a:endParaRPr lang="ru-RU" sz="3800" b="1" dirty="0">
              <a:solidFill>
                <a:srgbClr val="7030A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latin typeface="Times New Roman" pitchFamily="18" charset="0"/>
                <a:cs typeface="Times New Roman" pitchFamily="18" charset="0"/>
              </a:rPr>
              <a:t>ИНДИФФЕРЕНТНЫЙ СТИЛЬ </a:t>
            </a:r>
            <a:r>
              <a:rPr lang="ru-RU" b="1" dirty="0" smtClean="0">
                <a:latin typeface="Times New Roman" pitchFamily="18" charset="0"/>
                <a:cs typeface="Times New Roman" pitchFamily="18" charset="0"/>
              </a:rPr>
              <a:t>ВОСПИТАНИЯ</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pPr>
              <a:buNone/>
            </a:pPr>
            <a:r>
              <a:rPr lang="ru-RU" b="1" i="1" dirty="0" smtClean="0">
                <a:latin typeface="Times New Roman" pitchFamily="18" charset="0"/>
                <a:cs typeface="Times New Roman" pitchFamily="18" charset="0"/>
              </a:rPr>
              <a:t>                              Особенности</a:t>
            </a:r>
            <a:endParaRPr lang="ru-RU" dirty="0" smtClean="0">
              <a:latin typeface="Times New Roman" pitchFamily="18" charset="0"/>
              <a:cs typeface="Times New Roman" pitchFamily="18" charset="0"/>
            </a:endParaRPr>
          </a:p>
          <a:p>
            <a:pPr>
              <a:buFont typeface="Wingdings" pitchFamily="2" charset="2"/>
              <a:buChar char="Ø"/>
            </a:pPr>
            <a:r>
              <a:rPr lang="ru-RU" sz="3000" b="1" dirty="0" smtClean="0">
                <a:solidFill>
                  <a:srgbClr val="7030A0"/>
                </a:solidFill>
                <a:latin typeface="Times New Roman" pitchFamily="18" charset="0"/>
                <a:cs typeface="Times New Roman" pitchFamily="18" charset="0"/>
              </a:rPr>
              <a:t>Родители неосознанно </a:t>
            </a:r>
            <a:r>
              <a:rPr lang="ru-RU" sz="3000" b="1" dirty="0">
                <a:solidFill>
                  <a:srgbClr val="7030A0"/>
                </a:solidFill>
                <a:latin typeface="Times New Roman" pitchFamily="18" charset="0"/>
                <a:cs typeface="Times New Roman" pitchFamily="18" charset="0"/>
              </a:rPr>
              <a:t>демонстрируют холодное отношение к ребенку, безразличны к его потребностям и переживаниям. </a:t>
            </a:r>
            <a:endParaRPr lang="ru-RU" sz="3000" b="1" dirty="0" smtClean="0">
              <a:solidFill>
                <a:srgbClr val="7030A0"/>
              </a:solidFill>
              <a:latin typeface="Times New Roman" pitchFamily="18" charset="0"/>
              <a:cs typeface="Times New Roman" pitchFamily="18" charset="0"/>
            </a:endParaRPr>
          </a:p>
          <a:p>
            <a:pPr>
              <a:buFont typeface="Wingdings" pitchFamily="2" charset="2"/>
              <a:buChar char="Ø"/>
            </a:pPr>
            <a:r>
              <a:rPr lang="ru-RU" sz="3000" b="1" dirty="0" smtClean="0">
                <a:solidFill>
                  <a:srgbClr val="7030A0"/>
                </a:solidFill>
                <a:latin typeface="Times New Roman" pitchFamily="18" charset="0"/>
                <a:cs typeface="Times New Roman" pitchFamily="18" charset="0"/>
              </a:rPr>
              <a:t>Родители не </a:t>
            </a:r>
            <a:r>
              <a:rPr lang="ru-RU" sz="3000" b="1" dirty="0">
                <a:solidFill>
                  <a:srgbClr val="7030A0"/>
                </a:solidFill>
                <a:latin typeface="Times New Roman" pitchFamily="18" charset="0"/>
                <a:cs typeface="Times New Roman" pitchFamily="18" charset="0"/>
              </a:rPr>
              <a:t>устанавливают для детей никаких ограничений, их интересуют исключительно собственные проблемы</a:t>
            </a:r>
            <a:r>
              <a:rPr lang="ru-RU" sz="3000" b="1" dirty="0" smtClean="0">
                <a:solidFill>
                  <a:srgbClr val="7030A0"/>
                </a:solidFill>
                <a:latin typeface="Times New Roman" pitchFamily="18" charset="0"/>
                <a:cs typeface="Times New Roman" pitchFamily="18" charset="0"/>
              </a:rPr>
              <a:t>.</a:t>
            </a:r>
          </a:p>
          <a:p>
            <a:pPr>
              <a:buFont typeface="Wingdings" pitchFamily="2" charset="2"/>
              <a:buChar char="Ø"/>
            </a:pPr>
            <a:r>
              <a:rPr lang="ru-RU" sz="3000" b="1" dirty="0" smtClean="0">
                <a:solidFill>
                  <a:srgbClr val="7030A0"/>
                </a:solidFill>
                <a:latin typeface="Times New Roman" pitchFamily="18" charset="0"/>
                <a:cs typeface="Times New Roman" pitchFamily="18" charset="0"/>
              </a:rPr>
              <a:t> Главный </a:t>
            </a:r>
            <a:r>
              <a:rPr lang="ru-RU" sz="3000" b="1" dirty="0">
                <a:solidFill>
                  <a:srgbClr val="7030A0"/>
                </a:solidFill>
                <a:latin typeface="Times New Roman" pitchFamily="18" charset="0"/>
                <a:cs typeface="Times New Roman" pitchFamily="18" charset="0"/>
              </a:rPr>
              <a:t>метод воспитания – кнут и </a:t>
            </a:r>
            <a:r>
              <a:rPr lang="ru-RU" sz="3000" b="1" dirty="0" smtClean="0">
                <a:solidFill>
                  <a:srgbClr val="7030A0"/>
                </a:solidFill>
                <a:latin typeface="Times New Roman" pitchFamily="18" charset="0"/>
                <a:cs typeface="Times New Roman" pitchFamily="18" charset="0"/>
              </a:rPr>
              <a:t>пряник</a:t>
            </a:r>
          </a:p>
          <a:p>
            <a:pPr>
              <a:buNone/>
            </a:pPr>
            <a:r>
              <a:rPr lang="ru-RU" sz="2200" dirty="0" smtClean="0">
                <a:latin typeface="Times New Roman" pitchFamily="18" charset="0"/>
                <a:cs typeface="Times New Roman" pitchFamily="18" charset="0"/>
              </a:rPr>
              <a:t>    Это </a:t>
            </a:r>
            <a:r>
              <a:rPr lang="ru-RU" sz="2200" dirty="0">
                <a:latin typeface="Times New Roman" pitchFamily="18" charset="0"/>
                <a:cs typeface="Times New Roman" pitchFamily="18" charset="0"/>
              </a:rPr>
              <a:t>случаи, скорее всего, случайного или  нежелательного появления ребенка в семье. Ну, раз уж родился, живи, но не мешай.</a:t>
            </a:r>
          </a:p>
          <a:p>
            <a:pPr>
              <a:buNone/>
            </a:pPr>
            <a:endParaRPr lang="ru-RU" sz="22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latin typeface="Times New Roman" pitchFamily="18" charset="0"/>
                <a:cs typeface="Times New Roman" pitchFamily="18" charset="0"/>
              </a:rPr>
              <a:t>ИНДИФФЕРЕНТНЫЙ СТИЛЬ ВОСПИТАНИЯ</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b="1" i="1" dirty="0" smtClean="0"/>
              <a:t>                                     </a:t>
            </a:r>
            <a:r>
              <a:rPr lang="ru-RU" sz="3100" b="1" i="1" dirty="0" smtClean="0">
                <a:latin typeface="Times New Roman" pitchFamily="18" charset="0"/>
                <a:cs typeface="Times New Roman" pitchFamily="18" charset="0"/>
              </a:rPr>
              <a:t>Последствия</a:t>
            </a:r>
            <a:endParaRPr lang="ru-RU" sz="3100" dirty="0" smtClean="0">
              <a:latin typeface="Times New Roman" pitchFamily="18" charset="0"/>
              <a:cs typeface="Times New Roman" pitchFamily="18" charset="0"/>
            </a:endParaRPr>
          </a:p>
          <a:p>
            <a:pPr>
              <a:buFont typeface="Wingdings" pitchFamily="2" charset="2"/>
              <a:buChar char="Ø"/>
            </a:pPr>
            <a:r>
              <a:rPr lang="ru-RU" sz="3100" b="1" dirty="0" smtClean="0">
                <a:solidFill>
                  <a:srgbClr val="7030A0"/>
                </a:solidFill>
                <a:latin typeface="Times New Roman" pitchFamily="18" charset="0"/>
                <a:cs typeface="Times New Roman" pitchFamily="18" charset="0"/>
              </a:rPr>
              <a:t>Развитие </a:t>
            </a:r>
            <a:r>
              <a:rPr lang="ru-RU" sz="3100" b="1" dirty="0">
                <a:solidFill>
                  <a:srgbClr val="7030A0"/>
                </a:solidFill>
                <a:latin typeface="Times New Roman" pitchFamily="18" charset="0"/>
                <a:cs typeface="Times New Roman" pitchFamily="18" charset="0"/>
              </a:rPr>
              <a:t>у детей эмоциональной отчужденности, тревожности, замкнутости и недоверия к окружающим. </a:t>
            </a:r>
            <a:endParaRPr lang="ru-RU" sz="3100" b="1" dirty="0" smtClean="0">
              <a:solidFill>
                <a:srgbClr val="7030A0"/>
              </a:solidFill>
              <a:latin typeface="Times New Roman" pitchFamily="18" charset="0"/>
              <a:cs typeface="Times New Roman" pitchFamily="18" charset="0"/>
            </a:endParaRPr>
          </a:p>
          <a:p>
            <a:pPr>
              <a:buFont typeface="Wingdings" pitchFamily="2" charset="2"/>
              <a:buChar char="Ø"/>
            </a:pPr>
            <a:r>
              <a:rPr lang="ru-RU" sz="3100" b="1" dirty="0" smtClean="0">
                <a:solidFill>
                  <a:srgbClr val="7030A0"/>
                </a:solidFill>
                <a:latin typeface="Times New Roman" pitchFamily="18" charset="0"/>
                <a:cs typeface="Times New Roman" pitchFamily="18" charset="0"/>
              </a:rPr>
              <a:t>Существует </a:t>
            </a:r>
            <a:r>
              <a:rPr lang="ru-RU" sz="3100" b="1" dirty="0">
                <a:solidFill>
                  <a:srgbClr val="7030A0"/>
                </a:solidFill>
                <a:latin typeface="Times New Roman" pitchFamily="18" charset="0"/>
                <a:cs typeface="Times New Roman" pitchFamily="18" charset="0"/>
              </a:rPr>
              <a:t>опасность вовлечения детей в асоциальные группы, поскольку родители неспособны контролировать их поступки. </a:t>
            </a:r>
            <a:endParaRPr lang="ru-RU" sz="3100" b="1" dirty="0" smtClean="0">
              <a:solidFill>
                <a:srgbClr val="7030A0"/>
              </a:solidFill>
              <a:latin typeface="Times New Roman" pitchFamily="18" charset="0"/>
              <a:cs typeface="Times New Roman" pitchFamily="18" charset="0"/>
            </a:endParaRPr>
          </a:p>
          <a:p>
            <a:pPr>
              <a:buFont typeface="Wingdings" pitchFamily="2" charset="2"/>
              <a:buChar char="Ø"/>
            </a:pPr>
            <a:r>
              <a:rPr lang="ru-RU" sz="3100" b="1" dirty="0" smtClean="0">
                <a:solidFill>
                  <a:srgbClr val="7030A0"/>
                </a:solidFill>
                <a:latin typeface="Times New Roman" pitchFamily="18" charset="0"/>
                <a:cs typeface="Times New Roman" pitchFamily="18" charset="0"/>
              </a:rPr>
              <a:t>Чаще </a:t>
            </a:r>
            <a:r>
              <a:rPr lang="ru-RU" sz="3100" b="1" dirty="0">
                <a:solidFill>
                  <a:srgbClr val="7030A0"/>
                </a:solidFill>
                <a:latin typeface="Times New Roman" pitchFamily="18" charset="0"/>
                <a:cs typeface="Times New Roman" pitchFamily="18" charset="0"/>
              </a:rPr>
              <a:t>всего, в индифферентных семьях вырастают либо безответственные и неуверенные в себе дети, либо наоборот неуправляемые и </a:t>
            </a:r>
            <a:r>
              <a:rPr lang="ru-RU" sz="3100" b="1" dirty="0" smtClean="0">
                <a:solidFill>
                  <a:srgbClr val="7030A0"/>
                </a:solidFill>
                <a:latin typeface="Times New Roman" pitchFamily="18" charset="0"/>
                <a:cs typeface="Times New Roman" pitchFamily="18" charset="0"/>
              </a:rPr>
              <a:t>импульсивны</a:t>
            </a:r>
            <a:r>
              <a:rPr lang="ru-RU" sz="3100" dirty="0" smtClean="0">
                <a:latin typeface="Times New Roman" pitchFamily="18" charset="0"/>
                <a:cs typeface="Times New Roman" pitchFamily="18" charset="0"/>
              </a:rPr>
              <a:t>е</a:t>
            </a:r>
            <a:endParaRPr lang="ru-RU" sz="3100" dirty="0">
              <a:latin typeface="Times New Roman" pitchFamily="18" charset="0"/>
              <a:cs typeface="Times New Roman" pitchFamily="18" charset="0"/>
            </a:endParaRPr>
          </a:p>
          <a:p>
            <a:endParaRPr lang="ru-RU" sz="31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latin typeface="Times New Roman" pitchFamily="18" charset="0"/>
                <a:cs typeface="Times New Roman" pitchFamily="18" charset="0"/>
              </a:rPr>
              <a:t>ИНДИФФЕРЕНТНЫЙ СТИЛЬ ВОСПИТАНИЯ</a:t>
            </a:r>
            <a:endParaRPr lang="ru-RU" dirty="0"/>
          </a:p>
        </p:txBody>
      </p:sp>
      <p:sp>
        <p:nvSpPr>
          <p:cNvPr id="3" name="Содержимое 2"/>
          <p:cNvSpPr>
            <a:spLocks noGrp="1"/>
          </p:cNvSpPr>
          <p:nvPr>
            <p:ph idx="1"/>
          </p:nvPr>
        </p:nvSpPr>
        <p:spPr>
          <a:xfrm>
            <a:off x="395536" y="1412776"/>
            <a:ext cx="8424936" cy="5256584"/>
          </a:xfrm>
        </p:spPr>
        <p:txBody>
          <a:bodyPr>
            <a:noAutofit/>
          </a:bodyPr>
          <a:lstStyle/>
          <a:p>
            <a:pPr>
              <a:buNone/>
            </a:pPr>
            <a:r>
              <a:rPr lang="ru-RU" sz="2400" b="1" i="1" dirty="0" smtClean="0">
                <a:latin typeface="Times New Roman" pitchFamily="18" charset="0"/>
                <a:cs typeface="Times New Roman" pitchFamily="18" charset="0"/>
              </a:rPr>
              <a:t>                                        Рекомендации</a:t>
            </a:r>
            <a:endParaRPr lang="ru-RU" sz="2400" dirty="0" smtClean="0">
              <a:latin typeface="Times New Roman" pitchFamily="18" charset="0"/>
              <a:cs typeface="Times New Roman" pitchFamily="18" charset="0"/>
            </a:endParaRPr>
          </a:p>
          <a:p>
            <a:pPr>
              <a:buFont typeface="Wingdings" pitchFamily="2" charset="2"/>
              <a:buChar char="Ø"/>
            </a:pPr>
            <a:r>
              <a:rPr lang="ru-RU" sz="2400" b="1" dirty="0" smtClean="0">
                <a:solidFill>
                  <a:srgbClr val="7030A0"/>
                </a:solidFill>
                <a:latin typeface="Times New Roman" pitchFamily="18" charset="0"/>
                <a:cs typeface="Times New Roman" pitchFamily="18" charset="0"/>
              </a:rPr>
              <a:t>Включитесь </a:t>
            </a:r>
            <a:r>
              <a:rPr lang="ru-RU" sz="2400" b="1" dirty="0">
                <a:solidFill>
                  <a:srgbClr val="7030A0"/>
                </a:solidFill>
                <a:latin typeface="Times New Roman" pitchFamily="18" charset="0"/>
                <a:cs typeface="Times New Roman" pitchFamily="18" charset="0"/>
              </a:rPr>
              <a:t>в жизнь своего ребенка. Будьте активным участником всех его интересов, проявите </a:t>
            </a:r>
            <a:r>
              <a:rPr lang="ru-RU" sz="2400" b="1" dirty="0" smtClean="0">
                <a:solidFill>
                  <a:srgbClr val="7030A0"/>
                </a:solidFill>
                <a:latin typeface="Times New Roman" pitchFamily="18" charset="0"/>
                <a:cs typeface="Times New Roman" pitchFamily="18" charset="0"/>
              </a:rPr>
              <a:t>инициативу.</a:t>
            </a:r>
          </a:p>
          <a:p>
            <a:pPr>
              <a:buFont typeface="Wingdings" pitchFamily="2" charset="2"/>
              <a:buChar char="Ø"/>
            </a:pPr>
            <a:r>
              <a:rPr lang="ru-RU" sz="2400" b="1" dirty="0" smtClean="0">
                <a:solidFill>
                  <a:srgbClr val="7030A0"/>
                </a:solidFill>
                <a:latin typeface="Times New Roman" pitchFamily="18" charset="0"/>
                <a:cs typeface="Times New Roman" pitchFamily="18" charset="0"/>
              </a:rPr>
              <a:t>Составьте </a:t>
            </a:r>
            <a:r>
              <a:rPr lang="ru-RU" sz="2400" b="1" dirty="0">
                <a:solidFill>
                  <a:srgbClr val="7030A0"/>
                </a:solidFill>
                <a:latin typeface="Times New Roman" pitchFamily="18" charset="0"/>
                <a:cs typeface="Times New Roman" pitchFamily="18" charset="0"/>
              </a:rPr>
              <a:t>четкую систему запретов, </a:t>
            </a:r>
            <a:r>
              <a:rPr lang="ru-RU" sz="2400" b="1" dirty="0" smtClean="0">
                <a:solidFill>
                  <a:srgbClr val="7030A0"/>
                </a:solidFill>
                <a:latin typeface="Times New Roman" pitchFamily="18" charset="0"/>
                <a:cs typeface="Times New Roman" pitchFamily="18" charset="0"/>
              </a:rPr>
              <a:t>чтобы </a:t>
            </a:r>
            <a:r>
              <a:rPr lang="ru-RU" sz="2400" b="1" dirty="0">
                <a:solidFill>
                  <a:srgbClr val="7030A0"/>
                </a:solidFill>
                <a:latin typeface="Times New Roman" pitchFamily="18" charset="0"/>
                <a:cs typeface="Times New Roman" pitchFamily="18" charset="0"/>
              </a:rPr>
              <a:t>ребенок почувствовал грань </a:t>
            </a:r>
            <a:r>
              <a:rPr lang="ru-RU" sz="2400" b="1" dirty="0" smtClean="0">
                <a:solidFill>
                  <a:srgbClr val="7030A0"/>
                </a:solidFill>
                <a:latin typeface="Times New Roman" pitchFamily="18" charset="0"/>
                <a:cs typeface="Times New Roman" pitchFamily="18" charset="0"/>
              </a:rPr>
              <a:t>дозволенности.</a:t>
            </a:r>
          </a:p>
          <a:p>
            <a:pPr>
              <a:buFont typeface="Wingdings" pitchFamily="2" charset="2"/>
              <a:buChar char="Ø"/>
            </a:pPr>
            <a:r>
              <a:rPr lang="ru-RU" sz="2400" b="1" dirty="0" smtClean="0">
                <a:solidFill>
                  <a:srgbClr val="7030A0"/>
                </a:solidFill>
                <a:latin typeface="Times New Roman" pitchFamily="18" charset="0"/>
                <a:cs typeface="Times New Roman" pitchFamily="18" charset="0"/>
              </a:rPr>
              <a:t>Обговорите </a:t>
            </a:r>
            <a:r>
              <a:rPr lang="ru-RU" sz="2400" b="1" dirty="0">
                <a:solidFill>
                  <a:srgbClr val="7030A0"/>
                </a:solidFill>
                <a:latin typeface="Times New Roman" pitchFamily="18" charset="0"/>
                <a:cs typeface="Times New Roman" pitchFamily="18" charset="0"/>
              </a:rPr>
              <a:t>его обязанности и права в семье, дайте поручение по дому, которое закрепится за </a:t>
            </a:r>
            <a:r>
              <a:rPr lang="ru-RU" sz="2400" b="1" dirty="0" smtClean="0">
                <a:solidFill>
                  <a:srgbClr val="7030A0"/>
                </a:solidFill>
                <a:latin typeface="Times New Roman" pitchFamily="18" charset="0"/>
                <a:cs typeface="Times New Roman" pitchFamily="18" charset="0"/>
              </a:rPr>
              <a:t>ним.</a:t>
            </a:r>
          </a:p>
          <a:p>
            <a:pPr>
              <a:buFont typeface="Wingdings" pitchFamily="2" charset="2"/>
              <a:buChar char="Ø"/>
            </a:pPr>
            <a:r>
              <a:rPr lang="ru-RU" sz="2400" b="1" dirty="0" smtClean="0">
                <a:solidFill>
                  <a:srgbClr val="7030A0"/>
                </a:solidFill>
                <a:latin typeface="Times New Roman" pitchFamily="18" charset="0"/>
                <a:cs typeface="Times New Roman" pitchFamily="18" charset="0"/>
              </a:rPr>
              <a:t>Проявите </a:t>
            </a:r>
            <a:r>
              <a:rPr lang="ru-RU" sz="2400" b="1" dirty="0">
                <a:solidFill>
                  <a:srgbClr val="7030A0"/>
                </a:solidFill>
                <a:latin typeface="Times New Roman" pitchFamily="18" charset="0"/>
                <a:cs typeface="Times New Roman" pitchFamily="18" charset="0"/>
              </a:rPr>
              <a:t>«душевную теплоту», говорите «по душам», постарайтесь перевести отношения в дружественные и доброжелательные. </a:t>
            </a:r>
            <a:endParaRPr lang="ru-RU" sz="2400" b="1" dirty="0" smtClean="0">
              <a:solidFill>
                <a:srgbClr val="7030A0"/>
              </a:solidFill>
              <a:latin typeface="Times New Roman" pitchFamily="18" charset="0"/>
              <a:cs typeface="Times New Roman" pitchFamily="18" charset="0"/>
            </a:endParaRPr>
          </a:p>
          <a:p>
            <a:pPr>
              <a:buFont typeface="Wingdings" pitchFamily="2" charset="2"/>
              <a:buChar char="Ø"/>
            </a:pPr>
            <a:r>
              <a:rPr lang="ru-RU" sz="2400" b="1" dirty="0" smtClean="0">
                <a:solidFill>
                  <a:srgbClr val="7030A0"/>
                </a:solidFill>
                <a:latin typeface="Times New Roman" pitchFamily="18" charset="0"/>
                <a:cs typeface="Times New Roman" pitchFamily="18" charset="0"/>
              </a:rPr>
              <a:t>Беседуйте </a:t>
            </a:r>
            <a:r>
              <a:rPr lang="ru-RU" sz="2400" b="1" dirty="0">
                <a:solidFill>
                  <a:srgbClr val="7030A0"/>
                </a:solidFill>
                <a:latin typeface="Times New Roman" pitchFamily="18" charset="0"/>
                <a:cs typeface="Times New Roman" pitchFamily="18" charset="0"/>
              </a:rPr>
              <a:t>с ним на интересующие его темы, таким образом вы покажите насколько ребенок для вас </a:t>
            </a:r>
            <a:r>
              <a:rPr lang="ru-RU" sz="2400" b="1" dirty="0" smtClean="0">
                <a:solidFill>
                  <a:srgbClr val="7030A0"/>
                </a:solidFill>
                <a:latin typeface="Times New Roman" pitchFamily="18" charset="0"/>
                <a:cs typeface="Times New Roman" pitchFamily="18" charset="0"/>
              </a:rPr>
              <a:t>важен.</a:t>
            </a:r>
          </a:p>
          <a:p>
            <a:pPr>
              <a:buFont typeface="Wingdings" pitchFamily="2" charset="2"/>
              <a:buChar char="Ø"/>
            </a:pPr>
            <a:r>
              <a:rPr lang="ru-RU" sz="2400" b="1" dirty="0" smtClean="0">
                <a:solidFill>
                  <a:srgbClr val="7030A0"/>
                </a:solidFill>
                <a:latin typeface="Times New Roman" pitchFamily="18" charset="0"/>
                <a:cs typeface="Times New Roman" pitchFamily="18" charset="0"/>
              </a:rPr>
              <a:t>Любите </a:t>
            </a:r>
            <a:r>
              <a:rPr lang="ru-RU" sz="2400" b="1" dirty="0">
                <a:solidFill>
                  <a:srgbClr val="7030A0"/>
                </a:solidFill>
                <a:latin typeface="Times New Roman" pitchFamily="18" charset="0"/>
                <a:cs typeface="Times New Roman" pitchFamily="18" charset="0"/>
              </a:rPr>
              <a:t>его и не бойтесь ему про это сказать.</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latin typeface="Times New Roman" pitchFamily="18" charset="0"/>
                <a:cs typeface="Times New Roman" pitchFamily="18" charset="0"/>
              </a:rPr>
              <a:t>ЛИБЕРАЛЬНЫЙ </a:t>
            </a:r>
            <a:r>
              <a:rPr lang="ru-RU" b="1" dirty="0" smtClean="0">
                <a:latin typeface="Times New Roman" pitchFamily="18" charset="0"/>
                <a:cs typeface="Times New Roman" pitchFamily="18" charset="0"/>
              </a:rPr>
              <a:t>СТИЛЬ </a:t>
            </a:r>
            <a:r>
              <a:rPr lang="ru-RU" b="1" dirty="0">
                <a:latin typeface="Times New Roman" pitchFamily="18" charset="0"/>
                <a:cs typeface="Times New Roman" pitchFamily="18" charset="0"/>
              </a:rPr>
              <a:t>ВОСПИТАНИЯ </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600200"/>
            <a:ext cx="8229600" cy="5069160"/>
          </a:xfrm>
        </p:spPr>
        <p:txBody>
          <a:bodyPr>
            <a:normAutofit fontScale="62500" lnSpcReduction="20000"/>
          </a:bodyPr>
          <a:lstStyle/>
          <a:p>
            <a:pPr>
              <a:buNone/>
            </a:pPr>
            <a:r>
              <a:rPr lang="ru-RU" b="1" i="1" dirty="0" smtClean="0">
                <a:latin typeface="Times New Roman" pitchFamily="18" charset="0"/>
                <a:cs typeface="Times New Roman" pitchFamily="18" charset="0"/>
              </a:rPr>
              <a:t>                                             Особенности</a:t>
            </a:r>
            <a:r>
              <a:rPr lang="ru-RU" dirty="0" smtClean="0">
                <a:latin typeface="Times New Roman" pitchFamily="18" charset="0"/>
                <a:cs typeface="Times New Roman" pitchFamily="18" charset="0"/>
              </a:rPr>
              <a:t> </a:t>
            </a:r>
          </a:p>
          <a:p>
            <a:pPr>
              <a:buFont typeface="Wingdings" pitchFamily="2" charset="2"/>
              <a:buChar char="Ø"/>
            </a:pPr>
            <a:r>
              <a:rPr lang="ru-RU" b="1" dirty="0" smtClean="0">
                <a:solidFill>
                  <a:srgbClr val="7030A0"/>
                </a:solidFill>
                <a:latin typeface="Times New Roman" pitchFamily="18" charset="0"/>
                <a:cs typeface="Times New Roman" pitchFamily="18" charset="0"/>
              </a:rPr>
              <a:t>При </a:t>
            </a:r>
            <a:r>
              <a:rPr lang="ru-RU" b="1" dirty="0">
                <a:solidFill>
                  <a:srgbClr val="7030A0"/>
                </a:solidFill>
                <a:latin typeface="Times New Roman" pitchFamily="18" charset="0"/>
                <a:cs typeface="Times New Roman" pitchFamily="18" charset="0"/>
              </a:rPr>
              <a:t>этом стиле воспитания родитель формирует у ребенка «свободу», самостоятельность и раскованность, позволяет ему делать абсолютно всё, что он хочет, не накладывает никаких ограничений. </a:t>
            </a:r>
            <a:endParaRPr lang="ru-RU" b="1" dirty="0" smtClean="0">
              <a:solidFill>
                <a:srgbClr val="7030A0"/>
              </a:solidFill>
              <a:latin typeface="Times New Roman" pitchFamily="18" charset="0"/>
              <a:cs typeface="Times New Roman" pitchFamily="18" charset="0"/>
            </a:endParaRPr>
          </a:p>
          <a:p>
            <a:pPr>
              <a:buFont typeface="Wingdings" pitchFamily="2" charset="2"/>
              <a:buChar char="Ø"/>
            </a:pPr>
            <a:r>
              <a:rPr lang="ru-RU" b="1" dirty="0" smtClean="0">
                <a:solidFill>
                  <a:srgbClr val="7030A0"/>
                </a:solidFill>
                <a:latin typeface="Times New Roman" pitchFamily="18" charset="0"/>
                <a:cs typeface="Times New Roman" pitchFamily="18" charset="0"/>
              </a:rPr>
              <a:t>Родитель </a:t>
            </a:r>
            <a:r>
              <a:rPr lang="ru-RU" b="1" dirty="0">
                <a:solidFill>
                  <a:srgbClr val="7030A0"/>
                </a:solidFill>
                <a:latin typeface="Times New Roman" pitchFamily="18" charset="0"/>
                <a:cs typeface="Times New Roman" pitchFamily="18" charset="0"/>
              </a:rPr>
              <a:t>не помогает подростку и не мешает, не принимает никакого участия в становлении личности.</a:t>
            </a:r>
            <a:br>
              <a:rPr lang="ru-RU" b="1" dirty="0">
                <a:solidFill>
                  <a:srgbClr val="7030A0"/>
                </a:solidFill>
                <a:latin typeface="Times New Roman" pitchFamily="18" charset="0"/>
                <a:cs typeface="Times New Roman" pitchFamily="18" charset="0"/>
              </a:rPr>
            </a:br>
            <a:endParaRPr lang="ru-RU" b="1" dirty="0" smtClean="0">
              <a:solidFill>
                <a:srgbClr val="7030A0"/>
              </a:solidFill>
              <a:latin typeface="Times New Roman" pitchFamily="18" charset="0"/>
              <a:cs typeface="Times New Roman" pitchFamily="18" charset="0"/>
            </a:endParaRPr>
          </a:p>
          <a:p>
            <a:pPr>
              <a:buFont typeface="Wingdings" pitchFamily="2" charset="2"/>
              <a:buChar char="Ø"/>
            </a:pPr>
            <a:r>
              <a:rPr lang="ru-RU" b="1" dirty="0" smtClean="0">
                <a:solidFill>
                  <a:srgbClr val="7030A0"/>
                </a:solidFill>
                <a:latin typeface="Times New Roman" pitchFamily="18" charset="0"/>
                <a:cs typeface="Times New Roman" pitchFamily="18" charset="0"/>
              </a:rPr>
              <a:t>Либеральный </a:t>
            </a:r>
            <a:r>
              <a:rPr lang="ru-RU" b="1" dirty="0">
                <a:solidFill>
                  <a:srgbClr val="7030A0"/>
                </a:solidFill>
                <a:latin typeface="Times New Roman" pitchFamily="18" charset="0"/>
                <a:cs typeface="Times New Roman" pitchFamily="18" charset="0"/>
              </a:rPr>
              <a:t>стиль общения предполагает тактику невмешательства, основу которой, по сути, составляют равнодушие и незаинтересованность проблемами ребенка. </a:t>
            </a:r>
            <a:endParaRPr lang="ru-RU" b="1" dirty="0" smtClean="0">
              <a:solidFill>
                <a:srgbClr val="7030A0"/>
              </a:solidFill>
              <a:latin typeface="Times New Roman" pitchFamily="18" charset="0"/>
              <a:cs typeface="Times New Roman" pitchFamily="18" charset="0"/>
            </a:endParaRPr>
          </a:p>
          <a:p>
            <a:pPr>
              <a:buFont typeface="Wingdings" pitchFamily="2" charset="2"/>
              <a:buChar char="Ø"/>
            </a:pPr>
            <a:r>
              <a:rPr lang="ru-RU" b="1" dirty="0" smtClean="0">
                <a:solidFill>
                  <a:srgbClr val="7030A0"/>
                </a:solidFill>
                <a:latin typeface="Times New Roman" pitchFamily="18" charset="0"/>
                <a:cs typeface="Times New Roman" pitchFamily="18" charset="0"/>
              </a:rPr>
              <a:t>Общими </a:t>
            </a:r>
            <a:r>
              <a:rPr lang="ru-RU" b="1" dirty="0">
                <a:solidFill>
                  <a:srgbClr val="7030A0"/>
                </a:solidFill>
                <a:latin typeface="Times New Roman" pitchFamily="18" charset="0"/>
                <a:cs typeface="Times New Roman" pitchFamily="18" charset="0"/>
              </a:rPr>
              <a:t>особенностями либерального и авторитарного стилей общения, несмотря на кажущуюся их противоположность, являются </a:t>
            </a:r>
            <a:r>
              <a:rPr lang="ru-RU" b="1" dirty="0" err="1">
                <a:solidFill>
                  <a:srgbClr val="7030A0"/>
                </a:solidFill>
                <a:latin typeface="Times New Roman" pitchFamily="18" charset="0"/>
                <a:cs typeface="Times New Roman" pitchFamily="18" charset="0"/>
              </a:rPr>
              <a:t>дистантные</a:t>
            </a:r>
            <a:r>
              <a:rPr lang="ru-RU" b="1" dirty="0">
                <a:solidFill>
                  <a:srgbClr val="7030A0"/>
                </a:solidFill>
                <a:latin typeface="Times New Roman" pitchFamily="18" charset="0"/>
                <a:cs typeface="Times New Roman" pitchFamily="18" charset="0"/>
              </a:rPr>
              <a:t> отношения, отсутствие доверия, явная обособленно обособленность, отчужденность, демонстративное подчеркивание своего доминирующего положения.</a:t>
            </a:r>
            <a:br>
              <a:rPr lang="ru-RU" b="1" dirty="0">
                <a:solidFill>
                  <a:srgbClr val="7030A0"/>
                </a:solidFill>
                <a:latin typeface="Times New Roman" pitchFamily="18" charset="0"/>
                <a:cs typeface="Times New Roman" pitchFamily="18" charset="0"/>
              </a:rPr>
            </a:br>
            <a:endParaRPr lang="ru-RU" b="1" dirty="0">
              <a:solidFill>
                <a:srgbClr val="7030A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ЛИБЕРАЛЬНЫЙ СТИЛЬ ВОСПИТАНИЯ </a:t>
            </a:r>
            <a:endParaRPr lang="ru-RU" dirty="0"/>
          </a:p>
        </p:txBody>
      </p:sp>
      <p:sp>
        <p:nvSpPr>
          <p:cNvPr id="3" name="Содержимое 2"/>
          <p:cNvSpPr>
            <a:spLocks noGrp="1"/>
          </p:cNvSpPr>
          <p:nvPr>
            <p:ph idx="1"/>
          </p:nvPr>
        </p:nvSpPr>
        <p:spPr>
          <a:xfrm>
            <a:off x="457200" y="1600200"/>
            <a:ext cx="8229600" cy="5069160"/>
          </a:xfrm>
        </p:spPr>
        <p:txBody>
          <a:bodyPr>
            <a:normAutofit fontScale="70000" lnSpcReduction="20000"/>
          </a:bodyPr>
          <a:lstStyle/>
          <a:p>
            <a:pPr>
              <a:buNone/>
            </a:pPr>
            <a:r>
              <a:rPr lang="ru-RU" b="1" i="1" dirty="0" smtClean="0">
                <a:latin typeface="Times New Roman" pitchFamily="18" charset="0"/>
                <a:cs typeface="Times New Roman" pitchFamily="18" charset="0"/>
              </a:rPr>
              <a:t>                                                Последствия</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При либеральном стиле воспитания возможны следующие варианты развития личности:</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b="1" dirty="0">
                <a:solidFill>
                  <a:srgbClr val="0070C0"/>
                </a:solidFill>
                <a:latin typeface="Times New Roman" pitchFamily="18" charset="0"/>
                <a:cs typeface="Times New Roman" pitchFamily="18" charset="0"/>
              </a:rPr>
              <a:t>1 вариант – свободный, но безучастный:</a:t>
            </a:r>
            <a:br>
              <a:rPr lang="ru-RU" b="1" dirty="0">
                <a:solidFill>
                  <a:srgbClr val="0070C0"/>
                </a:solidFill>
                <a:latin typeface="Times New Roman" pitchFamily="18" charset="0"/>
                <a:cs typeface="Times New Roman" pitchFamily="18" charset="0"/>
              </a:rPr>
            </a:br>
            <a:r>
              <a:rPr lang="ru-RU" b="1" dirty="0">
                <a:solidFill>
                  <a:srgbClr val="0070C0"/>
                </a:solidFill>
                <a:latin typeface="Times New Roman" pitchFamily="18" charset="0"/>
                <a:cs typeface="Times New Roman" pitchFamily="18" charset="0"/>
              </a:rPr>
              <a:t>- неспособность к близости и привязанности;</a:t>
            </a:r>
            <a:br>
              <a:rPr lang="ru-RU" b="1" dirty="0">
                <a:solidFill>
                  <a:srgbClr val="0070C0"/>
                </a:solidFill>
                <a:latin typeface="Times New Roman" pitchFamily="18" charset="0"/>
                <a:cs typeface="Times New Roman" pitchFamily="18" charset="0"/>
              </a:rPr>
            </a:br>
            <a:r>
              <a:rPr lang="ru-RU" b="1" dirty="0">
                <a:solidFill>
                  <a:srgbClr val="0070C0"/>
                </a:solidFill>
                <a:latin typeface="Times New Roman" pitchFamily="18" charset="0"/>
                <a:cs typeface="Times New Roman" pitchFamily="18" charset="0"/>
              </a:rPr>
              <a:t>- безучастность в отношении близких («это не мои проблемы, мне все равно»)</a:t>
            </a:r>
            <a:br>
              <a:rPr lang="ru-RU" b="1" dirty="0">
                <a:solidFill>
                  <a:srgbClr val="0070C0"/>
                </a:solidFill>
                <a:latin typeface="Times New Roman" pitchFamily="18" charset="0"/>
                <a:cs typeface="Times New Roman" pitchFamily="18" charset="0"/>
              </a:rPr>
            </a:br>
            <a:r>
              <a:rPr lang="ru-RU" b="1" dirty="0">
                <a:solidFill>
                  <a:srgbClr val="0070C0"/>
                </a:solidFill>
                <a:latin typeface="Times New Roman" pitchFamily="18" charset="0"/>
                <a:cs typeface="Times New Roman" pitchFamily="18" charset="0"/>
              </a:rPr>
              <a:t>- отсутствие желания позаботится о ком-то, помочь, поддержать;</a:t>
            </a:r>
            <a:br>
              <a:rPr lang="ru-RU" b="1" dirty="0">
                <a:solidFill>
                  <a:srgbClr val="0070C0"/>
                </a:solidFill>
                <a:latin typeface="Times New Roman" pitchFamily="18" charset="0"/>
                <a:cs typeface="Times New Roman" pitchFamily="18" charset="0"/>
              </a:rPr>
            </a:br>
            <a:r>
              <a:rPr lang="ru-RU" b="1" dirty="0">
                <a:solidFill>
                  <a:srgbClr val="0070C0"/>
                </a:solidFill>
                <a:latin typeface="Times New Roman" pitchFamily="18" charset="0"/>
                <a:cs typeface="Times New Roman" pitchFamily="18" charset="0"/>
              </a:rPr>
              <a:t>- мало «душевного тепла».</a:t>
            </a:r>
            <a:br>
              <a:rPr lang="ru-RU" b="1" dirty="0">
                <a:solidFill>
                  <a:srgbClr val="0070C0"/>
                </a:solidFill>
                <a:latin typeface="Times New Roman" pitchFamily="18" charset="0"/>
                <a:cs typeface="Times New Roman" pitchFamily="18" charset="0"/>
              </a:rPr>
            </a:br>
            <a:r>
              <a:rPr lang="ru-RU" b="1" dirty="0">
                <a:solidFill>
                  <a:srgbClr val="0070C0"/>
                </a:solidFill>
                <a:latin typeface="Times New Roman" pitchFamily="18" charset="0"/>
                <a:cs typeface="Times New Roman" pitchFamily="18" charset="0"/>
              </a:rPr>
              <a:t/>
            </a:r>
            <a:br>
              <a:rPr lang="ru-RU" b="1" dirty="0">
                <a:solidFill>
                  <a:srgbClr val="0070C0"/>
                </a:solidFill>
                <a:latin typeface="Times New Roman" pitchFamily="18" charset="0"/>
                <a:cs typeface="Times New Roman" pitchFamily="18" charset="0"/>
              </a:rPr>
            </a:br>
            <a:r>
              <a:rPr lang="ru-RU" b="1" dirty="0">
                <a:solidFill>
                  <a:srgbClr val="0070C0"/>
                </a:solidFill>
                <a:latin typeface="Times New Roman" pitchFamily="18" charset="0"/>
                <a:cs typeface="Times New Roman" pitchFamily="18" charset="0"/>
              </a:rPr>
              <a:t>2 вариант – личность «без тормозов» и «без запретов»:</a:t>
            </a:r>
            <a:br>
              <a:rPr lang="ru-RU" b="1" dirty="0">
                <a:solidFill>
                  <a:srgbClr val="0070C0"/>
                </a:solidFill>
                <a:latin typeface="Times New Roman" pitchFamily="18" charset="0"/>
                <a:cs typeface="Times New Roman" pitchFamily="18" charset="0"/>
              </a:rPr>
            </a:br>
            <a:r>
              <a:rPr lang="ru-RU" b="1" dirty="0">
                <a:solidFill>
                  <a:srgbClr val="0070C0"/>
                </a:solidFill>
                <a:latin typeface="Times New Roman" pitchFamily="18" charset="0"/>
                <a:cs typeface="Times New Roman" pitchFamily="18" charset="0"/>
              </a:rPr>
              <a:t>- хамство и вседозволенность;</a:t>
            </a:r>
            <a:br>
              <a:rPr lang="ru-RU" b="1" dirty="0">
                <a:solidFill>
                  <a:srgbClr val="0070C0"/>
                </a:solidFill>
                <a:latin typeface="Times New Roman" pitchFamily="18" charset="0"/>
                <a:cs typeface="Times New Roman" pitchFamily="18" charset="0"/>
              </a:rPr>
            </a:br>
            <a:r>
              <a:rPr lang="ru-RU" b="1" dirty="0">
                <a:solidFill>
                  <a:srgbClr val="0070C0"/>
                </a:solidFill>
                <a:latin typeface="Times New Roman" pitchFamily="18" charset="0"/>
                <a:cs typeface="Times New Roman" pitchFamily="18" charset="0"/>
              </a:rPr>
              <a:t>- воровство, враньё, распущенность;</a:t>
            </a:r>
            <a:br>
              <a:rPr lang="ru-RU" b="1" dirty="0">
                <a:solidFill>
                  <a:srgbClr val="0070C0"/>
                </a:solidFill>
                <a:latin typeface="Times New Roman" pitchFamily="18" charset="0"/>
                <a:cs typeface="Times New Roman" pitchFamily="18" charset="0"/>
              </a:rPr>
            </a:br>
            <a:r>
              <a:rPr lang="ru-RU" b="1" dirty="0">
                <a:solidFill>
                  <a:srgbClr val="0070C0"/>
                </a:solidFill>
                <a:latin typeface="Times New Roman" pitchFamily="18" charset="0"/>
                <a:cs typeface="Times New Roman" pitchFamily="18" charset="0"/>
              </a:rPr>
              <a:t>- безответственность, не умение «держать слова».</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ЛИБЕРАЛЬНЫЙ СТИЛЬ ВОСПИТАНИЯ </a:t>
            </a:r>
            <a:endParaRPr lang="ru-RU" dirty="0"/>
          </a:p>
        </p:txBody>
      </p:sp>
      <p:sp>
        <p:nvSpPr>
          <p:cNvPr id="3" name="Содержимое 2"/>
          <p:cNvSpPr>
            <a:spLocks noGrp="1"/>
          </p:cNvSpPr>
          <p:nvPr>
            <p:ph idx="1"/>
          </p:nvPr>
        </p:nvSpPr>
        <p:spPr>
          <a:xfrm>
            <a:off x="457200" y="1600200"/>
            <a:ext cx="8229600" cy="5069160"/>
          </a:xfrm>
        </p:spPr>
        <p:txBody>
          <a:bodyPr>
            <a:normAutofit fontScale="55000" lnSpcReduction="20000"/>
          </a:bodyPr>
          <a:lstStyle/>
          <a:p>
            <a:pPr>
              <a:buNone/>
            </a:pPr>
            <a:r>
              <a:rPr lang="ru-RU" sz="4400" b="1" i="1" dirty="0" smtClean="0">
                <a:latin typeface="Times New Roman" pitchFamily="18" charset="0"/>
                <a:cs typeface="Times New Roman" pitchFamily="18" charset="0"/>
              </a:rPr>
              <a:t>                                         Рекомендации</a:t>
            </a:r>
            <a:endParaRPr lang="ru-RU" sz="4400" dirty="0" smtClean="0">
              <a:latin typeface="Times New Roman" pitchFamily="18" charset="0"/>
              <a:cs typeface="Times New Roman" pitchFamily="18" charset="0"/>
            </a:endParaRPr>
          </a:p>
          <a:p>
            <a:pPr>
              <a:buFont typeface="Wingdings" pitchFamily="2" charset="2"/>
              <a:buChar char="Ø"/>
            </a:pPr>
            <a:r>
              <a:rPr lang="ru-RU" sz="3800" b="1" dirty="0" smtClean="0">
                <a:solidFill>
                  <a:srgbClr val="7030A0"/>
                </a:solidFill>
                <a:latin typeface="Times New Roman" pitchFamily="18" charset="0"/>
                <a:cs typeface="Times New Roman" pitchFamily="18" charset="0"/>
              </a:rPr>
              <a:t>Поменяйте </a:t>
            </a:r>
            <a:r>
              <a:rPr lang="ru-RU" sz="3800" b="1" dirty="0">
                <a:solidFill>
                  <a:srgbClr val="7030A0"/>
                </a:solidFill>
                <a:latin typeface="Times New Roman" pitchFamily="18" charset="0"/>
                <a:cs typeface="Times New Roman" pitchFamily="18" charset="0"/>
              </a:rPr>
              <a:t>тактику </a:t>
            </a:r>
            <a:r>
              <a:rPr lang="ru-RU" sz="3800" b="1" dirty="0" smtClean="0">
                <a:solidFill>
                  <a:srgbClr val="7030A0"/>
                </a:solidFill>
                <a:latin typeface="Times New Roman" pitchFamily="18" charset="0"/>
                <a:cs typeface="Times New Roman" pitchFamily="18" charset="0"/>
              </a:rPr>
              <a:t>общения </a:t>
            </a:r>
            <a:r>
              <a:rPr lang="ru-RU" sz="3800" b="1" dirty="0">
                <a:solidFill>
                  <a:srgbClr val="7030A0"/>
                </a:solidFill>
                <a:latin typeface="Times New Roman" pitchFamily="18" charset="0"/>
                <a:cs typeface="Times New Roman" pitchFamily="18" charset="0"/>
              </a:rPr>
              <a:t>и отношение к своему </a:t>
            </a:r>
            <a:r>
              <a:rPr lang="ru-RU" sz="3800" b="1" dirty="0" smtClean="0">
                <a:solidFill>
                  <a:srgbClr val="7030A0"/>
                </a:solidFill>
                <a:latin typeface="Times New Roman" pitchFamily="18" charset="0"/>
                <a:cs typeface="Times New Roman" pitchFamily="18" charset="0"/>
              </a:rPr>
              <a:t>ребенку.</a:t>
            </a:r>
          </a:p>
          <a:p>
            <a:pPr>
              <a:buFont typeface="Wingdings" pitchFamily="2" charset="2"/>
              <a:buChar char="Ø"/>
            </a:pPr>
            <a:r>
              <a:rPr lang="ru-RU" sz="3800" b="1" dirty="0" smtClean="0">
                <a:solidFill>
                  <a:srgbClr val="7030A0"/>
                </a:solidFill>
                <a:latin typeface="Times New Roman" pitchFamily="18" charset="0"/>
                <a:cs typeface="Times New Roman" pitchFamily="18" charset="0"/>
              </a:rPr>
              <a:t>Постарайтесь </a:t>
            </a:r>
            <a:r>
              <a:rPr lang="ru-RU" sz="3800" b="1" dirty="0">
                <a:solidFill>
                  <a:srgbClr val="7030A0"/>
                </a:solidFill>
                <a:latin typeface="Times New Roman" pitchFamily="18" charset="0"/>
                <a:cs typeface="Times New Roman" pitchFamily="18" charset="0"/>
              </a:rPr>
              <a:t>восстановить взаимное доверие и </a:t>
            </a:r>
            <a:r>
              <a:rPr lang="ru-RU" sz="3800" b="1" dirty="0" smtClean="0">
                <a:solidFill>
                  <a:srgbClr val="7030A0"/>
                </a:solidFill>
                <a:latin typeface="Times New Roman" pitchFamily="18" charset="0"/>
                <a:cs typeface="Times New Roman" pitchFamily="18" charset="0"/>
              </a:rPr>
              <a:t>уважение.</a:t>
            </a:r>
          </a:p>
          <a:p>
            <a:pPr>
              <a:buFont typeface="Wingdings" pitchFamily="2" charset="2"/>
              <a:buChar char="Ø"/>
            </a:pPr>
            <a:r>
              <a:rPr lang="ru-RU" sz="3800" b="1" dirty="0" smtClean="0">
                <a:solidFill>
                  <a:srgbClr val="7030A0"/>
                </a:solidFill>
                <a:latin typeface="Times New Roman" pitchFamily="18" charset="0"/>
                <a:cs typeface="Times New Roman" pitchFamily="18" charset="0"/>
              </a:rPr>
              <a:t>Установите </a:t>
            </a:r>
            <a:r>
              <a:rPr lang="ru-RU" sz="3800" b="1" dirty="0">
                <a:solidFill>
                  <a:srgbClr val="7030A0"/>
                </a:solidFill>
                <a:latin typeface="Times New Roman" pitchFamily="18" charset="0"/>
                <a:cs typeface="Times New Roman" pitchFamily="18" charset="0"/>
              </a:rPr>
              <a:t>систему запретов и включитесь сами в жизнь подростка. </a:t>
            </a:r>
            <a:endParaRPr lang="ru-RU" sz="3800" b="1" dirty="0" smtClean="0">
              <a:solidFill>
                <a:srgbClr val="7030A0"/>
              </a:solidFill>
              <a:latin typeface="Times New Roman" pitchFamily="18" charset="0"/>
              <a:cs typeface="Times New Roman" pitchFamily="18" charset="0"/>
            </a:endParaRPr>
          </a:p>
          <a:p>
            <a:pPr>
              <a:buFont typeface="Wingdings" pitchFamily="2" charset="2"/>
              <a:buChar char="Ø"/>
            </a:pPr>
            <a:r>
              <a:rPr lang="ru-RU" sz="3800" b="1" dirty="0" smtClean="0">
                <a:solidFill>
                  <a:srgbClr val="7030A0"/>
                </a:solidFill>
                <a:latin typeface="Times New Roman" pitchFamily="18" charset="0"/>
                <a:cs typeface="Times New Roman" pitchFamily="18" charset="0"/>
              </a:rPr>
              <a:t>Помогите </a:t>
            </a:r>
            <a:r>
              <a:rPr lang="ru-RU" sz="3800" b="1" dirty="0">
                <a:solidFill>
                  <a:srgbClr val="7030A0"/>
                </a:solidFill>
                <a:latin typeface="Times New Roman" pitchFamily="18" charset="0"/>
                <a:cs typeface="Times New Roman" pitchFamily="18" charset="0"/>
              </a:rPr>
              <a:t>ему участвовать в жизни семьи, четко обозначьте функциональные обязанности ребенка в семье, свои требования и </a:t>
            </a:r>
            <a:r>
              <a:rPr lang="ru-RU" sz="3800" b="1" dirty="0" smtClean="0">
                <a:solidFill>
                  <a:srgbClr val="7030A0"/>
                </a:solidFill>
                <a:latin typeface="Times New Roman" pitchFamily="18" charset="0"/>
                <a:cs typeface="Times New Roman" pitchFamily="18" charset="0"/>
              </a:rPr>
              <a:t>ожидания.</a:t>
            </a:r>
          </a:p>
          <a:p>
            <a:pPr>
              <a:buFont typeface="Wingdings" pitchFamily="2" charset="2"/>
              <a:buChar char="Ø"/>
            </a:pPr>
            <a:r>
              <a:rPr lang="ru-RU" sz="3800" b="1" dirty="0" smtClean="0">
                <a:solidFill>
                  <a:srgbClr val="7030A0"/>
                </a:solidFill>
                <a:latin typeface="Times New Roman" pitchFamily="18" charset="0"/>
                <a:cs typeface="Times New Roman" pitchFamily="18" charset="0"/>
              </a:rPr>
              <a:t>Создайте </a:t>
            </a:r>
            <a:r>
              <a:rPr lang="ru-RU" sz="3800" b="1" dirty="0">
                <a:solidFill>
                  <a:srgbClr val="7030A0"/>
                </a:solidFill>
                <a:latin typeface="Times New Roman" pitchFamily="18" charset="0"/>
                <a:cs typeface="Times New Roman" pitchFamily="18" charset="0"/>
              </a:rPr>
              <a:t>семейный совет, на котором решались бы многие проблемы всей </a:t>
            </a:r>
            <a:r>
              <a:rPr lang="ru-RU" sz="3800" b="1" dirty="0" smtClean="0">
                <a:solidFill>
                  <a:srgbClr val="7030A0"/>
                </a:solidFill>
                <a:latin typeface="Times New Roman" pitchFamily="18" charset="0"/>
                <a:cs typeface="Times New Roman" pitchFamily="18" charset="0"/>
              </a:rPr>
              <a:t>семьи.</a:t>
            </a:r>
          </a:p>
          <a:p>
            <a:pPr>
              <a:buFont typeface="Wingdings" pitchFamily="2" charset="2"/>
              <a:buChar char="Ø"/>
            </a:pPr>
            <a:r>
              <a:rPr lang="ru-RU" sz="3800" b="1" dirty="0" smtClean="0">
                <a:solidFill>
                  <a:srgbClr val="7030A0"/>
                </a:solidFill>
                <a:latin typeface="Times New Roman" pitchFamily="18" charset="0"/>
                <a:cs typeface="Times New Roman" pitchFamily="18" charset="0"/>
              </a:rPr>
              <a:t>Проявляйте </a:t>
            </a:r>
            <a:r>
              <a:rPr lang="ru-RU" sz="3800" b="1" dirty="0">
                <a:solidFill>
                  <a:srgbClr val="7030A0"/>
                </a:solidFill>
                <a:latin typeface="Times New Roman" pitchFamily="18" charset="0"/>
                <a:cs typeface="Times New Roman" pitchFamily="18" charset="0"/>
              </a:rPr>
              <a:t>«душевную теплоту» к ребенку, подчеркивайте его важность для вас и исключительность, беседуйте с ним и интересуйтесь его мнением. </a:t>
            </a:r>
            <a:endParaRPr lang="ru-RU" sz="3800" b="1" dirty="0" smtClean="0">
              <a:solidFill>
                <a:srgbClr val="7030A0"/>
              </a:solidFill>
              <a:latin typeface="Times New Roman" pitchFamily="18" charset="0"/>
              <a:cs typeface="Times New Roman" pitchFamily="18" charset="0"/>
            </a:endParaRPr>
          </a:p>
          <a:p>
            <a:pPr>
              <a:buFont typeface="Wingdings" pitchFamily="2" charset="2"/>
              <a:buChar char="Ø"/>
            </a:pPr>
            <a:r>
              <a:rPr lang="ru-RU" sz="3800" b="1" dirty="0" smtClean="0">
                <a:solidFill>
                  <a:srgbClr val="7030A0"/>
                </a:solidFill>
                <a:latin typeface="Times New Roman" pitchFamily="18" charset="0"/>
                <a:cs typeface="Times New Roman" pitchFamily="18" charset="0"/>
              </a:rPr>
              <a:t>Помните</a:t>
            </a:r>
            <a:r>
              <a:rPr lang="ru-RU" sz="3800" b="1" dirty="0">
                <a:solidFill>
                  <a:srgbClr val="7030A0"/>
                </a:solidFill>
                <a:latin typeface="Times New Roman" pitchFamily="18" charset="0"/>
                <a:cs typeface="Times New Roman" pitchFamily="18" charset="0"/>
              </a:rPr>
              <a:t>, что ребенку необходимо ваше искреннее участие в его жизни</a:t>
            </a:r>
            <a:r>
              <a:rPr lang="ru-RU" sz="3800" b="1" dirty="0" smtClean="0">
                <a:solidFill>
                  <a:srgbClr val="7030A0"/>
                </a:solidFill>
                <a:latin typeface="Times New Roman" pitchFamily="18" charset="0"/>
                <a:cs typeface="Times New Roman" pitchFamily="18" charset="0"/>
              </a:rPr>
              <a:t>!</a:t>
            </a:r>
            <a:endParaRPr lang="ru-RU" sz="3800" b="1" dirty="0">
              <a:solidFill>
                <a:srgbClr val="7030A0"/>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686800" cy="720080"/>
          </a:xfrm>
        </p:spPr>
        <p:txBody>
          <a:bodyPr>
            <a:normAutofit fontScale="90000"/>
          </a:bodyPr>
          <a:lstStyle/>
          <a:p>
            <a:r>
              <a:rPr lang="ru-RU" sz="3100" b="1" dirty="0">
                <a:latin typeface="Times New Roman" pitchFamily="18" charset="0"/>
                <a:cs typeface="Times New Roman" pitchFamily="18" charset="0"/>
              </a:rPr>
              <a:t>Тест </a:t>
            </a:r>
            <a:r>
              <a:rPr lang="ru-RU" b="1" dirty="0">
                <a:latin typeface="Times New Roman" pitchFamily="18" charset="0"/>
                <a:cs typeface="Times New Roman" pitchFamily="18" charset="0"/>
              </a:rPr>
              <a:t/>
            </a:r>
            <a:br>
              <a:rPr lang="ru-RU" b="1" dirty="0">
                <a:latin typeface="Times New Roman" pitchFamily="18" charset="0"/>
                <a:cs typeface="Times New Roman" pitchFamily="18" charset="0"/>
              </a:rPr>
            </a:br>
            <a:r>
              <a:rPr lang="ru-RU" b="1" dirty="0">
                <a:latin typeface="Times New Roman" pitchFamily="18" charset="0"/>
                <a:cs typeface="Times New Roman" pitchFamily="18" charset="0"/>
              </a:rPr>
              <a:t>«Стиль семейного воспитания</a:t>
            </a:r>
            <a:r>
              <a:rPr lang="ru-RU" b="1"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buNone/>
            </a:pPr>
            <a:r>
              <a:rPr lang="ru-RU" b="1" dirty="0" smtClean="0"/>
              <a:t> </a:t>
            </a:r>
            <a:r>
              <a:rPr lang="ru-RU" b="1" dirty="0" smtClean="0">
                <a:latin typeface="Times New Roman" pitchFamily="18" charset="0"/>
                <a:cs typeface="Times New Roman" pitchFamily="18" charset="0"/>
              </a:rPr>
              <a:t>1</a:t>
            </a:r>
            <a:r>
              <a:rPr lang="ru-RU" b="1" dirty="0">
                <a:latin typeface="Times New Roman" pitchFamily="18" charset="0"/>
                <a:cs typeface="Times New Roman" pitchFamily="18" charset="0"/>
              </a:rPr>
              <a:t>. Чем, по Вашему мнению, в большей мере определяется характер человека – наследственностью или воспитанием?</a:t>
            </a:r>
            <a:r>
              <a:rPr lang="ru-RU" dirty="0">
                <a:latin typeface="Times New Roman" pitchFamily="18" charset="0"/>
                <a:cs typeface="Times New Roman" pitchFamily="18" charset="0"/>
              </a:rPr>
              <a:t> </a:t>
            </a:r>
            <a:br>
              <a:rPr lang="ru-RU" dirty="0">
                <a:latin typeface="Times New Roman" pitchFamily="18" charset="0"/>
                <a:cs typeface="Times New Roman" pitchFamily="18" charset="0"/>
              </a:rPr>
            </a:br>
            <a:r>
              <a:rPr lang="ru-RU" b="1" dirty="0">
                <a:latin typeface="Times New Roman" pitchFamily="18" charset="0"/>
                <a:cs typeface="Times New Roman" pitchFamily="18" charset="0"/>
              </a:rPr>
              <a:t>А.</a:t>
            </a:r>
            <a:r>
              <a:rPr lang="ru-RU" dirty="0">
                <a:latin typeface="Times New Roman" pitchFamily="18" charset="0"/>
                <a:cs typeface="Times New Roman" pitchFamily="18" charset="0"/>
              </a:rPr>
              <a:t> Преимущественно воспитанием. </a:t>
            </a:r>
            <a:br>
              <a:rPr lang="ru-RU" dirty="0">
                <a:latin typeface="Times New Roman" pitchFamily="18" charset="0"/>
                <a:cs typeface="Times New Roman" pitchFamily="18" charset="0"/>
              </a:rPr>
            </a:br>
            <a:r>
              <a:rPr lang="ru-RU" b="1" dirty="0">
                <a:latin typeface="Times New Roman" pitchFamily="18" charset="0"/>
                <a:cs typeface="Times New Roman" pitchFamily="18" charset="0"/>
              </a:rPr>
              <a:t>Б.</a:t>
            </a:r>
            <a:r>
              <a:rPr lang="ru-RU" dirty="0">
                <a:latin typeface="Times New Roman" pitchFamily="18" charset="0"/>
                <a:cs typeface="Times New Roman" pitchFamily="18" charset="0"/>
              </a:rPr>
              <a:t> Сочетанием врожденных задатков и условий среды. </a:t>
            </a:r>
            <a:br>
              <a:rPr lang="ru-RU" dirty="0">
                <a:latin typeface="Times New Roman" pitchFamily="18" charset="0"/>
                <a:cs typeface="Times New Roman" pitchFamily="18" charset="0"/>
              </a:rPr>
            </a:br>
            <a:r>
              <a:rPr lang="ru-RU" b="1" dirty="0">
                <a:latin typeface="Times New Roman" pitchFamily="18" charset="0"/>
                <a:cs typeface="Times New Roman" pitchFamily="18" charset="0"/>
              </a:rPr>
              <a:t>В. </a:t>
            </a:r>
            <a:r>
              <a:rPr lang="ru-RU" dirty="0">
                <a:latin typeface="Times New Roman" pitchFamily="18" charset="0"/>
                <a:cs typeface="Times New Roman" pitchFamily="18" charset="0"/>
              </a:rPr>
              <a:t>Главным образом врожденными задатками. </a:t>
            </a:r>
            <a:br>
              <a:rPr lang="ru-RU" dirty="0">
                <a:latin typeface="Times New Roman" pitchFamily="18" charset="0"/>
                <a:cs typeface="Times New Roman" pitchFamily="18" charset="0"/>
              </a:rPr>
            </a:br>
            <a:r>
              <a:rPr lang="ru-RU" b="1" dirty="0">
                <a:latin typeface="Times New Roman" pitchFamily="18" charset="0"/>
                <a:cs typeface="Times New Roman" pitchFamily="18" charset="0"/>
              </a:rPr>
              <a:t>Г.</a:t>
            </a:r>
            <a:r>
              <a:rPr lang="ru-RU" dirty="0">
                <a:latin typeface="Times New Roman" pitchFamily="18" charset="0"/>
                <a:cs typeface="Times New Roman" pitchFamily="18" charset="0"/>
              </a:rPr>
              <a:t> Ни тем, ни другим, а жизненным опытом.</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686800" cy="576064"/>
          </a:xfrm>
        </p:spPr>
        <p:txBody>
          <a:bodyPr>
            <a:normAutofit fontScale="90000"/>
          </a:bodyPr>
          <a:lstStyle/>
          <a:p>
            <a:r>
              <a:rPr lang="ru-RU" sz="2400" b="1" dirty="0" smtClean="0">
                <a:latin typeface="Times New Roman" pitchFamily="18" charset="0"/>
                <a:cs typeface="Times New Roman" pitchFamily="18" charset="0"/>
              </a:rPr>
              <a:t>Тест </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«Стиль семейного воспитания»</a:t>
            </a:r>
            <a:endParaRPr lang="ru-RU" dirty="0"/>
          </a:p>
        </p:txBody>
      </p:sp>
      <p:sp>
        <p:nvSpPr>
          <p:cNvPr id="3" name="Содержимое 2"/>
          <p:cNvSpPr>
            <a:spLocks noGrp="1"/>
          </p:cNvSpPr>
          <p:nvPr>
            <p:ph idx="1"/>
          </p:nvPr>
        </p:nvSpPr>
        <p:spPr/>
        <p:txBody>
          <a:bodyPr>
            <a:normAutofit fontScale="92500" lnSpcReduction="10000"/>
          </a:bodyPr>
          <a:lstStyle/>
          <a:p>
            <a:pPr>
              <a:buNone/>
            </a:pPr>
            <a:r>
              <a:rPr lang="ru-RU" b="1" dirty="0"/>
              <a:t>2. Как Вы относитесь к мысли о том, что дети воспитывают своих родителей?</a:t>
            </a:r>
            <a:r>
              <a:rPr lang="ru-RU" dirty="0"/>
              <a:t> </a:t>
            </a:r>
            <a:br>
              <a:rPr lang="ru-RU" dirty="0"/>
            </a:br>
            <a:r>
              <a:rPr lang="ru-RU" b="1" dirty="0"/>
              <a:t>А. </a:t>
            </a:r>
            <a:r>
              <a:rPr lang="ru-RU" dirty="0"/>
              <a:t>Это игра слов, софизм, имеющий мало отношения к действительности. </a:t>
            </a:r>
            <a:br>
              <a:rPr lang="ru-RU" dirty="0"/>
            </a:br>
            <a:r>
              <a:rPr lang="ru-RU" b="1" dirty="0"/>
              <a:t>Б. </a:t>
            </a:r>
            <a:r>
              <a:rPr lang="ru-RU" dirty="0"/>
              <a:t>Абсолютно с этим согласен. </a:t>
            </a:r>
            <a:br>
              <a:rPr lang="ru-RU" dirty="0"/>
            </a:br>
            <a:r>
              <a:rPr lang="ru-RU" b="1" dirty="0"/>
              <a:t>В. </a:t>
            </a:r>
            <a:r>
              <a:rPr lang="ru-RU" dirty="0"/>
              <a:t>Готов с этим согласиться при условии, что нельзя забывать и о традиционной роли родителей как воспитателей своих детей. </a:t>
            </a:r>
            <a:br>
              <a:rPr lang="ru-RU" dirty="0"/>
            </a:br>
            <a:r>
              <a:rPr lang="ru-RU" b="1" dirty="0"/>
              <a:t>Г. </a:t>
            </a:r>
            <a:r>
              <a:rPr lang="ru-RU" dirty="0"/>
              <a:t>Затрудняюсь ответить, не задумывался об этом.</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595536"/>
          </a:xfrm>
        </p:spPr>
        <p:txBody>
          <a:bodyPr>
            <a:normAutofit fontScale="90000"/>
          </a:bodyPr>
          <a:lstStyle/>
          <a:p>
            <a:r>
              <a:rPr lang="ru-RU" sz="2400" b="1" dirty="0" smtClean="0">
                <a:latin typeface="Times New Roman" pitchFamily="18" charset="0"/>
                <a:cs typeface="Times New Roman" pitchFamily="18" charset="0"/>
              </a:rPr>
              <a:t>Тест </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«Стиль семейного воспитания»</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b="1" dirty="0"/>
              <a:t>3. Какое из суждений о воспитании Вы находите наиболее удачным?</a:t>
            </a:r>
            <a:r>
              <a:rPr lang="ru-RU" dirty="0"/>
              <a:t> </a:t>
            </a:r>
            <a:br>
              <a:rPr lang="ru-RU" dirty="0"/>
            </a:br>
            <a:r>
              <a:rPr lang="ru-RU" b="1" dirty="0"/>
              <a:t>А.</a:t>
            </a:r>
            <a:r>
              <a:rPr lang="ru-RU" dirty="0"/>
              <a:t> "Если вам нечего сказать ребенку, скажите ему, чтобы он пошел умыться". </a:t>
            </a:r>
            <a:r>
              <a:rPr lang="ru-RU" dirty="0" smtClean="0"/>
              <a:t>                                             (</a:t>
            </a:r>
            <a:r>
              <a:rPr lang="ru-RU" i="1" dirty="0"/>
              <a:t>Эдгар </a:t>
            </a:r>
            <a:r>
              <a:rPr lang="ru-RU" i="1" dirty="0" err="1"/>
              <a:t>Хоу</a:t>
            </a:r>
            <a:r>
              <a:rPr lang="ru-RU" i="1" dirty="0"/>
              <a:t>)</a:t>
            </a:r>
            <a:r>
              <a:rPr lang="ru-RU" dirty="0"/>
              <a:t> </a:t>
            </a:r>
            <a:br>
              <a:rPr lang="ru-RU" dirty="0"/>
            </a:br>
            <a:r>
              <a:rPr lang="ru-RU" b="1" dirty="0"/>
              <a:t>Б.</a:t>
            </a:r>
            <a:r>
              <a:rPr lang="ru-RU" dirty="0"/>
              <a:t> "Цель воспитания – научить детей обходиться без нас".  </a:t>
            </a:r>
            <a:r>
              <a:rPr lang="ru-RU" dirty="0" smtClean="0"/>
              <a:t>                                                 </a:t>
            </a:r>
            <a:r>
              <a:rPr lang="ru-RU" i="1" dirty="0" smtClean="0"/>
              <a:t>(</a:t>
            </a:r>
            <a:r>
              <a:rPr lang="ru-RU" i="1" dirty="0"/>
              <a:t>Эрнст </a:t>
            </a:r>
            <a:r>
              <a:rPr lang="ru-RU" i="1" dirty="0" err="1"/>
              <a:t>Легуве</a:t>
            </a:r>
            <a:r>
              <a:rPr lang="ru-RU" i="1" dirty="0"/>
              <a:t>)</a:t>
            </a:r>
            <a:r>
              <a:rPr lang="ru-RU" dirty="0"/>
              <a:t> </a:t>
            </a:r>
            <a:br>
              <a:rPr lang="ru-RU" dirty="0"/>
            </a:br>
            <a:r>
              <a:rPr lang="ru-RU" b="1" dirty="0"/>
              <a:t>В.</a:t>
            </a:r>
            <a:r>
              <a:rPr lang="ru-RU" dirty="0"/>
              <a:t> "Детям нужны не поучения, а примеры". </a:t>
            </a:r>
            <a:br>
              <a:rPr lang="ru-RU" dirty="0"/>
            </a:br>
            <a:r>
              <a:rPr lang="ru-RU" dirty="0" smtClean="0"/>
              <a:t>                                                           </a:t>
            </a:r>
            <a:r>
              <a:rPr lang="ru-RU" i="1" dirty="0" smtClean="0"/>
              <a:t>(</a:t>
            </a:r>
            <a:r>
              <a:rPr lang="ru-RU" i="1" dirty="0" err="1"/>
              <a:t>Жозеф</a:t>
            </a:r>
            <a:r>
              <a:rPr lang="ru-RU" i="1" dirty="0"/>
              <a:t> </a:t>
            </a:r>
            <a:r>
              <a:rPr lang="ru-RU" i="1" dirty="0" err="1"/>
              <a:t>Жубер</a:t>
            </a:r>
            <a:r>
              <a:rPr lang="ru-RU" i="1" dirty="0"/>
              <a:t>)</a:t>
            </a:r>
            <a:r>
              <a:rPr lang="ru-RU" dirty="0"/>
              <a:t> </a:t>
            </a:r>
            <a:br>
              <a:rPr lang="ru-RU" dirty="0"/>
            </a:br>
            <a:r>
              <a:rPr lang="ru-RU" b="1" dirty="0"/>
              <a:t>Г. </a:t>
            </a:r>
            <a:r>
              <a:rPr lang="ru-RU" dirty="0"/>
              <a:t>"Научи сына послушанию, тогда сможешь научить и всему остальному". </a:t>
            </a:r>
            <a:br>
              <a:rPr lang="ru-RU" dirty="0"/>
            </a:br>
            <a:r>
              <a:rPr lang="ru-RU" dirty="0" smtClean="0"/>
              <a:t>                                                          </a:t>
            </a:r>
            <a:r>
              <a:rPr lang="ru-RU" i="1" dirty="0" smtClean="0"/>
              <a:t>(</a:t>
            </a:r>
            <a:r>
              <a:rPr lang="ru-RU" i="1" dirty="0"/>
              <a:t>Томас </a:t>
            </a:r>
            <a:r>
              <a:rPr lang="ru-RU" i="1" dirty="0" err="1"/>
              <a:t>Фуллер</a:t>
            </a:r>
            <a:r>
              <a:rPr lang="ru-RU" i="1" dirty="0"/>
              <a:t>)</a:t>
            </a:r>
            <a:endParaRPr lang="ru-RU" dirty="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200" b="1" i="1" dirty="0" smtClean="0"/>
              <a:t>	</a:t>
            </a:r>
            <a:r>
              <a:rPr lang="ru-RU" sz="2700" b="1" i="1" dirty="0" smtClean="0"/>
              <a:t>Семейное воспитание </a:t>
            </a:r>
            <a:r>
              <a:rPr lang="ru-RU" sz="2700" dirty="0" smtClean="0"/>
              <a:t>– </a:t>
            </a:r>
            <a:r>
              <a:rPr lang="ru-RU" sz="2700" i="1" dirty="0" smtClean="0"/>
              <a:t>это управляемая система взаимоотношений родителей с детьми, и ведущая роль в ней принадлежит родителям</a:t>
            </a:r>
            <a:endParaRPr lang="ru-RU" sz="2700" i="1" dirty="0"/>
          </a:p>
        </p:txBody>
      </p:sp>
      <p:sp>
        <p:nvSpPr>
          <p:cNvPr id="3" name="Объект 2"/>
          <p:cNvSpPr>
            <a:spLocks noGrp="1"/>
          </p:cNvSpPr>
          <p:nvPr>
            <p:ph idx="1"/>
          </p:nvPr>
        </p:nvSpPr>
        <p:spPr>
          <a:xfrm>
            <a:off x="304800" y="1772816"/>
            <a:ext cx="8686800" cy="4307309"/>
          </a:xfrm>
        </p:spPr>
        <p:txBody>
          <a:bodyPr>
            <a:normAutofit fontScale="85000" lnSpcReduction="10000"/>
          </a:bodyPr>
          <a:lstStyle/>
          <a:p>
            <a:r>
              <a:rPr lang="ru-RU" sz="2800" b="1" i="1" u="sng" dirty="0"/>
              <a:t>Семья</a:t>
            </a:r>
            <a:r>
              <a:rPr lang="ru-RU" sz="2800" dirty="0"/>
              <a:t> является интеллектуальным и посредническим звеном передачи ребенку социально-исторического опыта, и, прежде всего, опыта эмоциональных и демократических взаимоотношений между людьми, опыта отношения к явлениям, продуктам жизни.</a:t>
            </a:r>
          </a:p>
          <a:p>
            <a:r>
              <a:rPr lang="ru-RU" sz="2800" b="1" i="1" u="sng" dirty="0"/>
              <a:t>Семья</a:t>
            </a:r>
            <a:r>
              <a:rPr lang="ru-RU" sz="2800" dirty="0"/>
              <a:t> выполняет ряд функций важных для общества, необходимых для жизни каждого человека: это воспитательная, репродуктивная, хозяйственно-бытовая, социально-контролирующая, функция организации досуга.</a:t>
            </a:r>
          </a:p>
          <a:p>
            <a:r>
              <a:rPr lang="ru-RU" sz="2800" dirty="0"/>
              <a:t>Большое значение в становлении личности ребенка имеет </a:t>
            </a:r>
            <a:r>
              <a:rPr lang="ru-RU" sz="2800" b="1" i="1" u="sng" dirty="0"/>
              <a:t>стиль семейного воспитания</a:t>
            </a:r>
            <a:r>
              <a:rPr lang="ru-RU" sz="2800" dirty="0"/>
              <a:t>.</a:t>
            </a:r>
          </a:p>
          <a:p>
            <a:endParaRPr lang="ru-RU" dirty="0"/>
          </a:p>
        </p:txBody>
      </p:sp>
    </p:spTree>
    <p:extLst>
      <p:ext uri="{BB962C8B-B14F-4D97-AF65-F5344CB8AC3E}">
        <p14:creationId xmlns:p14="http://schemas.microsoft.com/office/powerpoint/2010/main" val="1803351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595536"/>
          </a:xfrm>
        </p:spPr>
        <p:txBody>
          <a:bodyPr>
            <a:normAutofit fontScale="90000"/>
          </a:bodyPr>
          <a:lstStyle/>
          <a:p>
            <a:r>
              <a:rPr lang="ru-RU" sz="2400" b="1" dirty="0" smtClean="0">
                <a:latin typeface="Times New Roman" pitchFamily="18" charset="0"/>
                <a:cs typeface="Times New Roman" pitchFamily="18" charset="0"/>
              </a:rPr>
              <a:t>Тест </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«Стиль семейного воспитания»</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b="1" dirty="0"/>
              <a:t>4. Считаете ли Вы, что родители должны просвещать детей в вопросах пола?</a:t>
            </a:r>
            <a:r>
              <a:rPr lang="ru-RU" dirty="0"/>
              <a:t> </a:t>
            </a:r>
            <a:br>
              <a:rPr lang="ru-RU" dirty="0"/>
            </a:br>
            <a:r>
              <a:rPr lang="ru-RU" b="1" dirty="0"/>
              <a:t>А.</a:t>
            </a:r>
            <a:r>
              <a:rPr lang="ru-RU" dirty="0"/>
              <a:t> Меня никто этому не учил, и их сама жизнь научит. </a:t>
            </a:r>
            <a:br>
              <a:rPr lang="ru-RU" dirty="0"/>
            </a:br>
            <a:r>
              <a:rPr lang="ru-RU" b="1" dirty="0"/>
              <a:t>Б.</a:t>
            </a:r>
            <a:r>
              <a:rPr lang="ru-RU" dirty="0"/>
              <a:t> Считаю, что родителям следует в доступной форме удовлетворять интерес, возникающий у детей к этим вопросам. </a:t>
            </a:r>
            <a:br>
              <a:rPr lang="ru-RU" dirty="0"/>
            </a:br>
            <a:r>
              <a:rPr lang="ru-RU" b="1" dirty="0"/>
              <a:t>В.</a:t>
            </a:r>
            <a:r>
              <a:rPr lang="ru-RU" dirty="0"/>
              <a:t> Когда дети достаточно повзрослеют, необходимо будет завести разговор и об этом. А в школьном возрасте главное – позаботиться о том, чтобы оградить их от проявлений безнравственности. </a:t>
            </a:r>
            <a:br>
              <a:rPr lang="ru-RU" dirty="0"/>
            </a:br>
            <a:r>
              <a:rPr lang="ru-RU" b="1" dirty="0"/>
              <a:t>Г.</a:t>
            </a:r>
            <a:r>
              <a:rPr lang="ru-RU" dirty="0"/>
              <a:t> Конечно, в первую очередь, это должны сделать родители.</a:t>
            </a:r>
          </a:p>
          <a:p>
            <a:pPr>
              <a:buNone/>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595536"/>
          </a:xfrm>
        </p:spPr>
        <p:txBody>
          <a:bodyPr>
            <a:normAutofit fontScale="90000"/>
          </a:bodyPr>
          <a:lstStyle/>
          <a:p>
            <a:r>
              <a:rPr lang="ru-RU" sz="2400" b="1" dirty="0" smtClean="0">
                <a:latin typeface="Times New Roman" pitchFamily="18" charset="0"/>
                <a:cs typeface="Times New Roman" pitchFamily="18" charset="0"/>
              </a:rPr>
              <a:t>Тест </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«Стиль семейного воспитания»</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b="1" dirty="0"/>
              <a:t>5. Как Вы обычно поступаете, когда требуется ребенку дать деньги на карманные расходы?</a:t>
            </a:r>
            <a:r>
              <a:rPr lang="ru-RU" dirty="0"/>
              <a:t> </a:t>
            </a:r>
            <a:br>
              <a:rPr lang="ru-RU" dirty="0"/>
            </a:br>
            <a:r>
              <a:rPr lang="ru-RU" b="1" dirty="0"/>
              <a:t>А. </a:t>
            </a:r>
            <a:r>
              <a:rPr lang="ru-RU" dirty="0"/>
              <a:t>Если просит, можно и дать. </a:t>
            </a:r>
            <a:br>
              <a:rPr lang="ru-RU" dirty="0"/>
            </a:br>
            <a:r>
              <a:rPr lang="ru-RU" b="1" dirty="0"/>
              <a:t>Б.</a:t>
            </a:r>
            <a:r>
              <a:rPr lang="ru-RU" dirty="0"/>
              <a:t> Лучше всего регулярно выдавать определенную сумму на конкретные цели и контролировать расходы. </a:t>
            </a:r>
            <a:br>
              <a:rPr lang="ru-RU" dirty="0"/>
            </a:br>
            <a:r>
              <a:rPr lang="ru-RU" b="1" dirty="0"/>
              <a:t>В. </a:t>
            </a:r>
            <a:r>
              <a:rPr lang="ru-RU" dirty="0"/>
              <a:t>Целесообразно выдавать некоторую сумму на определенный срок (на неделю, на месяц), чтобы ребенок сам учился планировать свои расходы. </a:t>
            </a:r>
            <a:br>
              <a:rPr lang="ru-RU" dirty="0"/>
            </a:br>
            <a:r>
              <a:rPr lang="ru-RU" b="1" dirty="0"/>
              <a:t>Г.</a:t>
            </a:r>
            <a:r>
              <a:rPr lang="ru-RU" dirty="0"/>
              <a:t> Некоторую сумму выделяем на определенный срок, а потом расходы мы обычно обсуждаем в доверительной беседе.</a:t>
            </a:r>
          </a:p>
          <a:p>
            <a:pPr>
              <a:buNone/>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595536"/>
          </a:xfrm>
        </p:spPr>
        <p:txBody>
          <a:bodyPr>
            <a:normAutofit fontScale="90000"/>
          </a:bodyPr>
          <a:lstStyle/>
          <a:p>
            <a:r>
              <a:rPr lang="ru-RU" sz="2400" b="1" dirty="0" smtClean="0">
                <a:latin typeface="Times New Roman" pitchFamily="18" charset="0"/>
                <a:cs typeface="Times New Roman" pitchFamily="18" charset="0"/>
              </a:rPr>
              <a:t>Тест </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«Стиль семейного воспитания»</a:t>
            </a:r>
            <a:endParaRPr lang="ru-RU" dirty="0"/>
          </a:p>
        </p:txBody>
      </p:sp>
      <p:sp>
        <p:nvSpPr>
          <p:cNvPr id="3" name="Содержимое 2"/>
          <p:cNvSpPr>
            <a:spLocks noGrp="1"/>
          </p:cNvSpPr>
          <p:nvPr>
            <p:ph idx="1"/>
          </p:nvPr>
        </p:nvSpPr>
        <p:spPr/>
        <p:txBody>
          <a:bodyPr>
            <a:normAutofit lnSpcReduction="10000"/>
          </a:bodyPr>
          <a:lstStyle/>
          <a:p>
            <a:pPr>
              <a:buNone/>
            </a:pPr>
            <a:r>
              <a:rPr lang="ru-RU" b="1" dirty="0"/>
              <a:t>6. Как Вы поступите, если узнаете, что Вашего ребенка обидел одноклассник?</a:t>
            </a:r>
            <a:r>
              <a:rPr lang="ru-RU" dirty="0"/>
              <a:t> </a:t>
            </a:r>
            <a:br>
              <a:rPr lang="ru-RU" dirty="0"/>
            </a:br>
            <a:r>
              <a:rPr lang="ru-RU" b="1" dirty="0"/>
              <a:t>А. </a:t>
            </a:r>
            <a:r>
              <a:rPr lang="ru-RU" dirty="0"/>
              <a:t>Огорчусь, постараюсь утешить ребенка. </a:t>
            </a:r>
            <a:br>
              <a:rPr lang="ru-RU" dirty="0"/>
            </a:br>
            <a:r>
              <a:rPr lang="ru-RU" b="1" dirty="0"/>
              <a:t>Б.</a:t>
            </a:r>
            <a:r>
              <a:rPr lang="ru-RU" dirty="0"/>
              <a:t> Отправлюсь выяснить отношения с родителями обидчика. </a:t>
            </a:r>
            <a:br>
              <a:rPr lang="ru-RU" dirty="0"/>
            </a:br>
            <a:r>
              <a:rPr lang="ru-RU" b="1" dirty="0"/>
              <a:t>В.</a:t>
            </a:r>
            <a:r>
              <a:rPr lang="ru-RU" dirty="0"/>
              <a:t> Дети сами лучше разберутся в своих отношениях, тем более что их обиды не долгие. </a:t>
            </a:r>
            <a:br>
              <a:rPr lang="ru-RU" dirty="0"/>
            </a:br>
            <a:r>
              <a:rPr lang="ru-RU" b="1" dirty="0"/>
              <a:t>Г. </a:t>
            </a:r>
            <a:r>
              <a:rPr lang="ru-RU" dirty="0"/>
              <a:t>Посоветую ребенку, как ему лучше вести себя в таких ситуациях.</a:t>
            </a:r>
          </a:p>
          <a:p>
            <a:pPr>
              <a:buNone/>
            </a:pP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595536"/>
          </a:xfrm>
        </p:spPr>
        <p:txBody>
          <a:bodyPr>
            <a:normAutofit fontScale="90000"/>
          </a:bodyPr>
          <a:lstStyle/>
          <a:p>
            <a:r>
              <a:rPr lang="ru-RU" sz="2400" b="1" dirty="0" smtClean="0">
                <a:latin typeface="Times New Roman" pitchFamily="18" charset="0"/>
                <a:cs typeface="Times New Roman" pitchFamily="18" charset="0"/>
              </a:rPr>
              <a:t>Тест </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«Стиль семейного воспитания»</a:t>
            </a:r>
            <a:endParaRPr lang="ru-RU" dirty="0"/>
          </a:p>
        </p:txBody>
      </p:sp>
      <p:sp>
        <p:nvSpPr>
          <p:cNvPr id="3" name="Содержимое 2"/>
          <p:cNvSpPr>
            <a:spLocks noGrp="1"/>
          </p:cNvSpPr>
          <p:nvPr>
            <p:ph idx="1"/>
          </p:nvPr>
        </p:nvSpPr>
        <p:spPr>
          <a:xfrm>
            <a:off x="304800" y="1412776"/>
            <a:ext cx="8686800" cy="5115198"/>
          </a:xfrm>
        </p:spPr>
        <p:txBody>
          <a:bodyPr>
            <a:normAutofit fontScale="70000" lnSpcReduction="20000"/>
          </a:bodyPr>
          <a:lstStyle/>
          <a:p>
            <a:pPr>
              <a:buNone/>
            </a:pPr>
            <a:r>
              <a:rPr lang="ru-RU" sz="3600" b="1" dirty="0"/>
              <a:t>7</a:t>
            </a:r>
            <a:r>
              <a:rPr lang="ru-RU" sz="4100" b="1" dirty="0"/>
              <a:t>. Как Вы отнесетесь к сквернословию Вашего ребенка?</a:t>
            </a:r>
            <a:r>
              <a:rPr lang="ru-RU" sz="4100" dirty="0"/>
              <a:t> </a:t>
            </a:r>
            <a:r>
              <a:rPr lang="ru-RU" dirty="0"/>
              <a:t/>
            </a:r>
            <a:br>
              <a:rPr lang="ru-RU" dirty="0"/>
            </a:br>
            <a:r>
              <a:rPr lang="ru-RU" sz="4000" b="1" dirty="0"/>
              <a:t>А.</a:t>
            </a:r>
            <a:r>
              <a:rPr lang="ru-RU" sz="4000" dirty="0"/>
              <a:t> Постараюсь донести до его понимания, что в нашей семье, да и вообще среди порядочных людей это не принято. </a:t>
            </a:r>
            <a:br>
              <a:rPr lang="ru-RU" sz="4000" dirty="0"/>
            </a:br>
            <a:r>
              <a:rPr lang="ru-RU" sz="4000" b="1" dirty="0"/>
              <a:t>Б.</a:t>
            </a:r>
            <a:r>
              <a:rPr lang="ru-RU" sz="4000" dirty="0"/>
              <a:t> Сквернословие надо пересекать в зародыше! Наказание тут необходимо, а от общения с невоспитанными сверстниками ребенка впредь надо оградить. </a:t>
            </a:r>
            <a:br>
              <a:rPr lang="ru-RU" sz="4000" dirty="0"/>
            </a:br>
            <a:r>
              <a:rPr lang="ru-RU" sz="4000" b="1" dirty="0"/>
              <a:t>В.</a:t>
            </a:r>
            <a:r>
              <a:rPr lang="ru-RU" sz="4000" dirty="0"/>
              <a:t> Подумаешь! Все мы знаем эти слова. Не надо придавать этому значения, пока это не выходит за разумные пределы. </a:t>
            </a:r>
            <a:br>
              <a:rPr lang="ru-RU" sz="4000" dirty="0"/>
            </a:br>
            <a:r>
              <a:rPr lang="ru-RU" sz="4000" b="1" dirty="0"/>
              <a:t>Г.</a:t>
            </a:r>
            <a:r>
              <a:rPr lang="ru-RU" sz="4000" dirty="0"/>
              <a:t> Ребенок имеет право выражать свои чувства, даже тем способом, который нам не по душе.</a:t>
            </a:r>
          </a:p>
          <a:p>
            <a:pPr>
              <a:buNone/>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595536"/>
          </a:xfrm>
        </p:spPr>
        <p:txBody>
          <a:bodyPr>
            <a:normAutofit fontScale="90000"/>
          </a:bodyPr>
          <a:lstStyle/>
          <a:p>
            <a:r>
              <a:rPr lang="ru-RU" sz="2400" b="1" dirty="0" smtClean="0">
                <a:latin typeface="Times New Roman" pitchFamily="18" charset="0"/>
                <a:cs typeface="Times New Roman" pitchFamily="18" charset="0"/>
              </a:rPr>
              <a:t>Тест </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«Стиль семейного воспитания»</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ru-RU" b="1" dirty="0"/>
              <a:t>8. Ваш ребенок-подросток хочет провести время на даче у друга, где соберется компания сверстников в отсутствие родителей. Отпустите Вы его? </a:t>
            </a:r>
            <a:r>
              <a:rPr lang="ru-RU" dirty="0"/>
              <a:t/>
            </a:r>
            <a:br>
              <a:rPr lang="ru-RU" dirty="0"/>
            </a:br>
            <a:r>
              <a:rPr lang="ru-RU" b="1" dirty="0"/>
              <a:t>А. </a:t>
            </a:r>
            <a:r>
              <a:rPr lang="ru-RU" dirty="0"/>
              <a:t>Ни в коем случае. Такие сборища до добра не доводят. Если дети хотят отдохнуть и повеселиться, пускай делают это под надзором старших. </a:t>
            </a:r>
            <a:br>
              <a:rPr lang="ru-RU" dirty="0"/>
            </a:br>
            <a:r>
              <a:rPr lang="ru-RU" b="1" dirty="0"/>
              <a:t>Б.</a:t>
            </a:r>
            <a:r>
              <a:rPr lang="ru-RU" dirty="0"/>
              <a:t> Возможно, если знаю его товарищей как порядочных и надежных ребят. </a:t>
            </a:r>
            <a:br>
              <a:rPr lang="ru-RU" dirty="0"/>
            </a:br>
            <a:r>
              <a:rPr lang="ru-RU" b="1" dirty="0"/>
              <a:t>В.</a:t>
            </a:r>
            <a:r>
              <a:rPr lang="ru-RU" dirty="0"/>
              <a:t> Он вполне разумный человек, чтобы сам принять решение. Хотя, конечно, в его отсутствие буду немного беспокоиться. </a:t>
            </a:r>
            <a:br>
              <a:rPr lang="ru-RU" dirty="0"/>
            </a:br>
            <a:r>
              <a:rPr lang="ru-RU" b="1" dirty="0"/>
              <a:t>Г. </a:t>
            </a:r>
            <a:r>
              <a:rPr lang="ru-RU" dirty="0"/>
              <a:t>Не вижу причины запрещать.</a:t>
            </a:r>
          </a:p>
          <a:p>
            <a:pPr>
              <a:buNone/>
            </a:pP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595536"/>
          </a:xfrm>
        </p:spPr>
        <p:txBody>
          <a:bodyPr>
            <a:normAutofit fontScale="90000"/>
          </a:bodyPr>
          <a:lstStyle/>
          <a:p>
            <a:r>
              <a:rPr lang="ru-RU" sz="2400" b="1" dirty="0" smtClean="0">
                <a:latin typeface="Times New Roman" pitchFamily="18" charset="0"/>
                <a:cs typeface="Times New Roman" pitchFamily="18" charset="0"/>
              </a:rPr>
              <a:t>Тест </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«Стиль семейного воспитания»</a:t>
            </a:r>
            <a:endParaRPr lang="ru-RU" dirty="0"/>
          </a:p>
        </p:txBody>
      </p:sp>
      <p:sp>
        <p:nvSpPr>
          <p:cNvPr id="3" name="Содержимое 2"/>
          <p:cNvSpPr>
            <a:spLocks noGrp="1"/>
          </p:cNvSpPr>
          <p:nvPr>
            <p:ph idx="1"/>
          </p:nvPr>
        </p:nvSpPr>
        <p:spPr/>
        <p:txBody>
          <a:bodyPr/>
          <a:lstStyle/>
          <a:p>
            <a:pPr>
              <a:buNone/>
            </a:pPr>
            <a:r>
              <a:rPr lang="ru-RU" b="1" dirty="0"/>
              <a:t>9. Как Вы отреагируете, если узнаете, что ребенок Вам солгал?</a:t>
            </a:r>
            <a:r>
              <a:rPr lang="ru-RU" dirty="0"/>
              <a:t> </a:t>
            </a:r>
            <a:br>
              <a:rPr lang="ru-RU" dirty="0"/>
            </a:br>
            <a:r>
              <a:rPr lang="ru-RU" b="1" dirty="0"/>
              <a:t>А. </a:t>
            </a:r>
            <a:r>
              <a:rPr lang="ru-RU" dirty="0"/>
              <a:t>Постараюсь "вывести его на чистую воду" и пристыдить. </a:t>
            </a:r>
            <a:br>
              <a:rPr lang="ru-RU" dirty="0"/>
            </a:br>
            <a:r>
              <a:rPr lang="ru-RU" b="1" dirty="0"/>
              <a:t>Б. </a:t>
            </a:r>
            <a:r>
              <a:rPr lang="ru-RU" dirty="0"/>
              <a:t>Если повод не слишком серьезный, не стану придавать значения. </a:t>
            </a:r>
            <a:br>
              <a:rPr lang="ru-RU" dirty="0"/>
            </a:br>
            <a:r>
              <a:rPr lang="ru-RU" b="1" dirty="0"/>
              <a:t>В.</a:t>
            </a:r>
            <a:r>
              <a:rPr lang="ru-RU" dirty="0"/>
              <a:t> Расстроюсь. </a:t>
            </a:r>
            <a:br>
              <a:rPr lang="ru-RU" dirty="0"/>
            </a:br>
            <a:r>
              <a:rPr lang="ru-RU" b="1" dirty="0"/>
              <a:t>Г.</a:t>
            </a:r>
            <a:r>
              <a:rPr lang="ru-RU" dirty="0"/>
              <a:t> Попробую разобраться, что его побудило солгать.</a:t>
            </a:r>
          </a:p>
          <a:p>
            <a:pPr>
              <a:buNone/>
            </a:pP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595536"/>
          </a:xfrm>
        </p:spPr>
        <p:txBody>
          <a:bodyPr>
            <a:normAutofit fontScale="90000"/>
          </a:bodyPr>
          <a:lstStyle/>
          <a:p>
            <a:r>
              <a:rPr lang="ru-RU" sz="2400" b="1" dirty="0" smtClean="0">
                <a:latin typeface="Times New Roman" pitchFamily="18" charset="0"/>
                <a:cs typeface="Times New Roman" pitchFamily="18" charset="0"/>
              </a:rPr>
              <a:t>Тест </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«Стиль семейного воспитания»</a:t>
            </a:r>
            <a:endParaRPr lang="ru-RU" dirty="0"/>
          </a:p>
        </p:txBody>
      </p:sp>
      <p:sp>
        <p:nvSpPr>
          <p:cNvPr id="3" name="Содержимое 2"/>
          <p:cNvSpPr>
            <a:spLocks noGrp="1"/>
          </p:cNvSpPr>
          <p:nvPr>
            <p:ph idx="1"/>
          </p:nvPr>
        </p:nvSpPr>
        <p:spPr/>
        <p:txBody>
          <a:bodyPr/>
          <a:lstStyle/>
          <a:p>
            <a:pPr>
              <a:buNone/>
            </a:pPr>
            <a:r>
              <a:rPr lang="ru-RU" b="1" dirty="0"/>
              <a:t>10. Считаете ли Вы, что подаете ребенку достойный пример?</a:t>
            </a:r>
            <a:r>
              <a:rPr lang="ru-RU" dirty="0"/>
              <a:t> </a:t>
            </a:r>
            <a:br>
              <a:rPr lang="ru-RU" dirty="0"/>
            </a:br>
            <a:r>
              <a:rPr lang="ru-RU" b="1" dirty="0"/>
              <a:t>А.</a:t>
            </a:r>
            <a:r>
              <a:rPr lang="ru-RU" dirty="0"/>
              <a:t> Безусловно. </a:t>
            </a:r>
            <a:br>
              <a:rPr lang="ru-RU" dirty="0"/>
            </a:br>
            <a:r>
              <a:rPr lang="ru-RU" b="1" dirty="0"/>
              <a:t>Б. </a:t>
            </a:r>
            <a:r>
              <a:rPr lang="ru-RU" dirty="0"/>
              <a:t>Стараюсь. </a:t>
            </a:r>
            <a:br>
              <a:rPr lang="ru-RU" dirty="0"/>
            </a:br>
            <a:r>
              <a:rPr lang="ru-RU" b="1" dirty="0"/>
              <a:t>В.</a:t>
            </a:r>
            <a:r>
              <a:rPr lang="ru-RU" dirty="0"/>
              <a:t> Надеюсь. </a:t>
            </a:r>
            <a:br>
              <a:rPr lang="ru-RU" dirty="0"/>
            </a:br>
            <a:r>
              <a:rPr lang="ru-RU" b="1" dirty="0"/>
              <a:t>Г. </a:t>
            </a:r>
            <a:r>
              <a:rPr lang="ru-RU" dirty="0"/>
              <a:t>Не знаю.  </a:t>
            </a:r>
          </a:p>
          <a:p>
            <a:pPr>
              <a:buNone/>
            </a:pP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883568"/>
          </a:xfrm>
        </p:spPr>
        <p:txBody>
          <a:bodyPr/>
          <a:lstStyle/>
          <a:p>
            <a:pPr algn="ctr"/>
            <a:r>
              <a:rPr lang="ru-RU" i="1" dirty="0" smtClean="0"/>
              <a:t>Обработка результатов</a:t>
            </a:r>
            <a:endParaRPr lang="ru-RU" i="1" dirty="0"/>
          </a:p>
        </p:txBody>
      </p:sp>
      <p:sp>
        <p:nvSpPr>
          <p:cNvPr id="3" name="Объект 2"/>
          <p:cNvSpPr>
            <a:spLocks noGrp="1"/>
          </p:cNvSpPr>
          <p:nvPr>
            <p:ph idx="1"/>
          </p:nvPr>
        </p:nvSpPr>
        <p:spPr/>
        <p:txBody>
          <a:bodyPr>
            <a:normAutofit/>
          </a:bodyPr>
          <a:lstStyle/>
          <a:p>
            <a:pPr marL="0" indent="0">
              <a:buNone/>
            </a:pPr>
            <a:r>
              <a:rPr lang="ru-RU" sz="1400" b="1" i="1" dirty="0" smtClean="0"/>
              <a:t>	</a:t>
            </a:r>
            <a:endParaRPr lang="ru-RU" sz="1400" b="1" i="1" dirty="0"/>
          </a:p>
        </p:txBody>
      </p:sp>
      <p:graphicFrame>
        <p:nvGraphicFramePr>
          <p:cNvPr id="8" name="Таблица 7"/>
          <p:cNvGraphicFramePr>
            <a:graphicFrameLocks noGrp="1"/>
          </p:cNvGraphicFramePr>
          <p:nvPr>
            <p:extLst>
              <p:ext uri="{D42A27DB-BD31-4B8C-83A1-F6EECF244321}">
                <p14:modId xmlns:p14="http://schemas.microsoft.com/office/powerpoint/2010/main" val="742710039"/>
              </p:ext>
            </p:extLst>
          </p:nvPr>
        </p:nvGraphicFramePr>
        <p:xfrm>
          <a:off x="2319337" y="1700809"/>
          <a:ext cx="4657725" cy="4649224"/>
        </p:xfrm>
        <a:graphic>
          <a:graphicData uri="http://schemas.openxmlformats.org/drawingml/2006/table">
            <a:tbl>
              <a:tblPr firstRow="1" firstCol="1" bandRow="1">
                <a:tableStyleId>{5C22544A-7EE6-4342-B048-85BDC9FD1C3A}</a:tableStyleId>
              </a:tblPr>
              <a:tblGrid>
                <a:gridCol w="1476375"/>
                <a:gridCol w="419100"/>
                <a:gridCol w="304800"/>
                <a:gridCol w="304800"/>
                <a:gridCol w="304800"/>
                <a:gridCol w="304800"/>
                <a:gridCol w="304800"/>
                <a:gridCol w="304800"/>
                <a:gridCol w="304800"/>
                <a:gridCol w="314325"/>
                <a:gridCol w="314325"/>
              </a:tblGrid>
              <a:tr h="212230">
                <a:tc rowSpan="2">
                  <a:txBody>
                    <a:bodyPr/>
                    <a:lstStyle/>
                    <a:p>
                      <a:pPr algn="ctr">
                        <a:lnSpc>
                          <a:spcPct val="115000"/>
                        </a:lnSpc>
                        <a:spcAft>
                          <a:spcPts val="1000"/>
                        </a:spcAft>
                      </a:pPr>
                      <a:r>
                        <a:rPr lang="ru-RU" sz="1200" dirty="0">
                          <a:effectLst/>
                        </a:rPr>
                        <a:t>Стиль поведения</a:t>
                      </a:r>
                      <a:endParaRPr lang="ru-RU" sz="1100" dirty="0">
                        <a:effectLst/>
                        <a:latin typeface="Calibri"/>
                        <a:ea typeface="Calibri"/>
                        <a:cs typeface="Times New Roman"/>
                      </a:endParaRPr>
                    </a:p>
                  </a:txBody>
                  <a:tcPr marL="0" marR="0" marT="0" marB="0" anchor="ctr"/>
                </a:tc>
                <a:tc gridSpan="10">
                  <a:txBody>
                    <a:bodyPr/>
                    <a:lstStyle/>
                    <a:p>
                      <a:pPr algn="ctr">
                        <a:lnSpc>
                          <a:spcPct val="115000"/>
                        </a:lnSpc>
                        <a:spcAft>
                          <a:spcPts val="1000"/>
                        </a:spcAft>
                      </a:pPr>
                      <a:r>
                        <a:rPr lang="ru-RU" sz="1200">
                          <a:effectLst/>
                        </a:rPr>
                        <a:t>Номера вопросов</a:t>
                      </a:r>
                      <a:endParaRPr lang="ru-RU" sz="1100">
                        <a:effectLst/>
                        <a:latin typeface="Calibri"/>
                        <a:ea typeface="Calibri"/>
                        <a:cs typeface="Times New Roman"/>
                      </a:endParaRPr>
                    </a:p>
                  </a:txBody>
                  <a:tcPr marL="0" marR="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795881">
                <a:tc vMerge="1">
                  <a:txBody>
                    <a:bodyPr/>
                    <a:lstStyle/>
                    <a:p>
                      <a:endParaRPr lang="ru-RU"/>
                    </a:p>
                  </a:txBody>
                  <a:tcPr/>
                </a:tc>
                <a:tc>
                  <a:txBody>
                    <a:bodyPr/>
                    <a:lstStyle/>
                    <a:p>
                      <a:pPr>
                        <a:lnSpc>
                          <a:spcPct val="115000"/>
                        </a:lnSpc>
                        <a:spcAft>
                          <a:spcPts val="1000"/>
                        </a:spcAft>
                      </a:pPr>
                      <a:r>
                        <a:rPr lang="ru-RU" sz="1200">
                          <a:effectLst/>
                        </a:rPr>
                        <a:t>1</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2</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3</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4</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5</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6</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7</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8</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9</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10</a:t>
                      </a:r>
                      <a:endParaRPr lang="ru-RU" sz="1100">
                        <a:effectLst/>
                        <a:latin typeface="Calibri"/>
                        <a:ea typeface="Calibri"/>
                        <a:cs typeface="Times New Roman"/>
                      </a:endParaRPr>
                    </a:p>
                  </a:txBody>
                  <a:tcPr marL="0" marR="0" marT="0" marB="0"/>
                </a:tc>
              </a:tr>
              <a:tr h="864096">
                <a:tc>
                  <a:txBody>
                    <a:bodyPr/>
                    <a:lstStyle/>
                    <a:p>
                      <a:pPr>
                        <a:lnSpc>
                          <a:spcPct val="115000"/>
                        </a:lnSpc>
                        <a:spcAft>
                          <a:spcPts val="1000"/>
                        </a:spcAft>
                      </a:pPr>
                      <a:r>
                        <a:rPr lang="ru-RU" sz="1200">
                          <a:effectLst/>
                        </a:rPr>
                        <a:t>авторитетный</a:t>
                      </a:r>
                      <a:endParaRPr lang="ru-RU" sz="1100">
                        <a:effectLst/>
                        <a:latin typeface="Calibri"/>
                        <a:ea typeface="Calibri"/>
                        <a:cs typeface="Times New Roman"/>
                      </a:endParaRPr>
                    </a:p>
                  </a:txBody>
                  <a:tcPr marL="0" marR="0" marT="0" marB="0" anchor="ctr"/>
                </a:tc>
                <a:tc>
                  <a:txBody>
                    <a:bodyPr/>
                    <a:lstStyle/>
                    <a:p>
                      <a:pPr>
                        <a:lnSpc>
                          <a:spcPct val="115000"/>
                        </a:lnSpc>
                        <a:spcAft>
                          <a:spcPts val="1000"/>
                        </a:spcAft>
                      </a:pPr>
                      <a:r>
                        <a:rPr lang="ru-RU" sz="1200">
                          <a:effectLst/>
                        </a:rPr>
                        <a:t>Б</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В</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В</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Г</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В</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dirty="0">
                          <a:effectLst/>
                        </a:rPr>
                        <a:t>Г</a:t>
                      </a:r>
                      <a:endParaRPr lang="ru-RU" sz="1100" dirty="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А</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Б</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Г</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Б</a:t>
                      </a:r>
                      <a:endParaRPr lang="ru-RU" sz="1100">
                        <a:effectLst/>
                        <a:latin typeface="Calibri"/>
                        <a:ea typeface="Calibri"/>
                        <a:cs typeface="Times New Roman"/>
                      </a:endParaRPr>
                    </a:p>
                  </a:txBody>
                  <a:tcPr marL="0" marR="0" marT="0" marB="0"/>
                </a:tc>
              </a:tr>
              <a:tr h="864096">
                <a:tc>
                  <a:txBody>
                    <a:bodyPr/>
                    <a:lstStyle/>
                    <a:p>
                      <a:pPr>
                        <a:lnSpc>
                          <a:spcPct val="115000"/>
                        </a:lnSpc>
                        <a:spcAft>
                          <a:spcPts val="1000"/>
                        </a:spcAft>
                      </a:pPr>
                      <a:r>
                        <a:rPr lang="ru-RU" sz="1200">
                          <a:effectLst/>
                        </a:rPr>
                        <a:t>авторитарный</a:t>
                      </a:r>
                      <a:endParaRPr lang="ru-RU" sz="1100">
                        <a:effectLst/>
                        <a:latin typeface="Calibri"/>
                        <a:ea typeface="Calibri"/>
                        <a:cs typeface="Times New Roman"/>
                      </a:endParaRPr>
                    </a:p>
                  </a:txBody>
                  <a:tcPr marL="0" marR="0" marT="0" marB="0" anchor="ctr"/>
                </a:tc>
                <a:tc>
                  <a:txBody>
                    <a:bodyPr/>
                    <a:lstStyle/>
                    <a:p>
                      <a:pPr>
                        <a:lnSpc>
                          <a:spcPct val="115000"/>
                        </a:lnSpc>
                        <a:spcAft>
                          <a:spcPts val="1000"/>
                        </a:spcAft>
                      </a:pPr>
                      <a:r>
                        <a:rPr lang="ru-RU" sz="1200">
                          <a:effectLst/>
                        </a:rPr>
                        <a:t>А</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А</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dirty="0">
                          <a:effectLst/>
                        </a:rPr>
                        <a:t>Г</a:t>
                      </a:r>
                      <a:endParaRPr lang="ru-RU" sz="1100" dirty="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В</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Б</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Б</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Б</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А</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А</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А</a:t>
                      </a:r>
                      <a:endParaRPr lang="ru-RU" sz="1100">
                        <a:effectLst/>
                        <a:latin typeface="Calibri"/>
                        <a:ea typeface="Calibri"/>
                        <a:cs typeface="Times New Roman"/>
                      </a:endParaRPr>
                    </a:p>
                  </a:txBody>
                  <a:tcPr marL="0" marR="0" marT="0" marB="0"/>
                </a:tc>
              </a:tr>
              <a:tr h="849092">
                <a:tc>
                  <a:txBody>
                    <a:bodyPr/>
                    <a:lstStyle/>
                    <a:p>
                      <a:pPr>
                        <a:lnSpc>
                          <a:spcPct val="115000"/>
                        </a:lnSpc>
                        <a:spcAft>
                          <a:spcPts val="1000"/>
                        </a:spcAft>
                      </a:pPr>
                      <a:r>
                        <a:rPr lang="ru-RU" sz="1200">
                          <a:effectLst/>
                        </a:rPr>
                        <a:t>либеральный</a:t>
                      </a:r>
                      <a:endParaRPr lang="ru-RU" sz="1100">
                        <a:effectLst/>
                        <a:latin typeface="Calibri"/>
                        <a:ea typeface="Calibri"/>
                        <a:cs typeface="Times New Roman"/>
                      </a:endParaRPr>
                    </a:p>
                  </a:txBody>
                  <a:tcPr marL="0" marR="0" marT="0" marB="0" anchor="ctr"/>
                </a:tc>
                <a:tc>
                  <a:txBody>
                    <a:bodyPr/>
                    <a:lstStyle/>
                    <a:p>
                      <a:pPr>
                        <a:lnSpc>
                          <a:spcPct val="115000"/>
                        </a:lnSpc>
                        <a:spcAft>
                          <a:spcPts val="1000"/>
                        </a:spcAft>
                      </a:pPr>
                      <a:r>
                        <a:rPr lang="ru-RU" sz="1200">
                          <a:effectLst/>
                        </a:rPr>
                        <a:t>В</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Б</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Б</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Б</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А</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А</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Г</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В</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В</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В</a:t>
                      </a:r>
                      <a:endParaRPr lang="ru-RU" sz="1100">
                        <a:effectLst/>
                        <a:latin typeface="Calibri"/>
                        <a:ea typeface="Calibri"/>
                        <a:cs typeface="Times New Roman"/>
                      </a:endParaRPr>
                    </a:p>
                  </a:txBody>
                  <a:tcPr marL="0" marR="0" marT="0" marB="0"/>
                </a:tc>
              </a:tr>
              <a:tr h="1063829">
                <a:tc>
                  <a:txBody>
                    <a:bodyPr/>
                    <a:lstStyle/>
                    <a:p>
                      <a:pPr>
                        <a:lnSpc>
                          <a:spcPct val="115000"/>
                        </a:lnSpc>
                        <a:spcAft>
                          <a:spcPts val="1000"/>
                        </a:spcAft>
                      </a:pPr>
                      <a:r>
                        <a:rPr lang="ru-RU" sz="1200">
                          <a:effectLst/>
                        </a:rPr>
                        <a:t>индифферентный</a:t>
                      </a:r>
                      <a:endParaRPr lang="ru-RU" sz="1100">
                        <a:effectLst/>
                        <a:latin typeface="Calibri"/>
                        <a:ea typeface="Calibri"/>
                        <a:cs typeface="Times New Roman"/>
                      </a:endParaRPr>
                    </a:p>
                  </a:txBody>
                  <a:tcPr marL="0" marR="0" marT="0" marB="0" anchor="ctr"/>
                </a:tc>
                <a:tc>
                  <a:txBody>
                    <a:bodyPr/>
                    <a:lstStyle/>
                    <a:p>
                      <a:pPr>
                        <a:lnSpc>
                          <a:spcPct val="115000"/>
                        </a:lnSpc>
                        <a:spcAft>
                          <a:spcPts val="1000"/>
                        </a:spcAft>
                      </a:pPr>
                      <a:r>
                        <a:rPr lang="ru-RU" sz="1200">
                          <a:effectLst/>
                        </a:rPr>
                        <a:t>Г</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Г</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dirty="0">
                          <a:effectLst/>
                        </a:rPr>
                        <a:t>А</a:t>
                      </a:r>
                      <a:endParaRPr lang="ru-RU" sz="1100" dirty="0">
                        <a:effectLst/>
                        <a:latin typeface="Calibri"/>
                        <a:ea typeface="Calibri"/>
                        <a:cs typeface="Times New Roman"/>
                      </a:endParaRPr>
                    </a:p>
                  </a:txBody>
                  <a:tcPr marL="0" marR="0" marT="0" marB="0"/>
                </a:tc>
                <a:tc>
                  <a:txBody>
                    <a:bodyPr/>
                    <a:lstStyle/>
                    <a:p>
                      <a:pPr>
                        <a:lnSpc>
                          <a:spcPct val="115000"/>
                        </a:lnSpc>
                        <a:spcAft>
                          <a:spcPts val="1000"/>
                        </a:spcAft>
                      </a:pPr>
                      <a:r>
                        <a:rPr lang="ru-RU" sz="1200" dirty="0">
                          <a:effectLst/>
                        </a:rPr>
                        <a:t>А</a:t>
                      </a:r>
                      <a:endParaRPr lang="ru-RU" sz="1100" dirty="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Г</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В</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В</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Г</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a:effectLst/>
                        </a:rPr>
                        <a:t>Б</a:t>
                      </a:r>
                      <a:endParaRPr lang="ru-RU" sz="1100">
                        <a:effectLst/>
                        <a:latin typeface="Calibri"/>
                        <a:ea typeface="Calibri"/>
                        <a:cs typeface="Times New Roman"/>
                      </a:endParaRPr>
                    </a:p>
                  </a:txBody>
                  <a:tcPr marL="0" marR="0" marT="0" marB="0"/>
                </a:tc>
                <a:tc>
                  <a:txBody>
                    <a:bodyPr/>
                    <a:lstStyle/>
                    <a:p>
                      <a:pPr>
                        <a:lnSpc>
                          <a:spcPct val="115000"/>
                        </a:lnSpc>
                        <a:spcAft>
                          <a:spcPts val="1000"/>
                        </a:spcAft>
                      </a:pPr>
                      <a:r>
                        <a:rPr lang="ru-RU" sz="1200" dirty="0">
                          <a:effectLst/>
                        </a:rPr>
                        <a:t>Г</a:t>
                      </a:r>
                      <a:endParaRPr lang="ru-RU" sz="1100" dirty="0">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12863282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i="1" dirty="0"/>
              <a:t>Обработка результатов</a:t>
            </a:r>
            <a:endParaRPr lang="ru-RU" dirty="0"/>
          </a:p>
        </p:txBody>
      </p:sp>
      <p:sp>
        <p:nvSpPr>
          <p:cNvPr id="3" name="Объект 2"/>
          <p:cNvSpPr>
            <a:spLocks noGrp="1"/>
          </p:cNvSpPr>
          <p:nvPr>
            <p:ph idx="1"/>
          </p:nvPr>
        </p:nvSpPr>
        <p:spPr/>
        <p:txBody>
          <a:bodyPr>
            <a:normAutofit fontScale="85000" lnSpcReduction="20000"/>
          </a:bodyPr>
          <a:lstStyle/>
          <a:p>
            <a:pPr marL="0" indent="0">
              <a:buNone/>
            </a:pPr>
            <a:r>
              <a:rPr lang="ru-RU" dirty="0" smtClean="0"/>
              <a:t>	</a:t>
            </a:r>
            <a:r>
              <a:rPr lang="ru-RU" b="1" i="1" dirty="0" smtClean="0"/>
              <a:t>Отметьте </a:t>
            </a:r>
            <a:r>
              <a:rPr lang="ru-RU" b="1" i="1" dirty="0"/>
              <a:t>в таблице выбранные вами варианты ответов и определите их соответствие одному из типов родительского поведения.</a:t>
            </a:r>
            <a:br>
              <a:rPr lang="ru-RU" b="1" i="1" dirty="0"/>
            </a:br>
            <a:r>
              <a:rPr lang="ru-RU" b="1" i="1" dirty="0" smtClean="0"/>
              <a:t>	Чем </a:t>
            </a:r>
            <a:r>
              <a:rPr lang="ru-RU" b="1" i="1" dirty="0"/>
              <a:t>больше преобладание одного из типов ответов, тем более выражен в вашей семье определённый стиль воспитания.</a:t>
            </a:r>
            <a:br>
              <a:rPr lang="ru-RU" b="1" i="1" dirty="0"/>
            </a:br>
            <a:r>
              <a:rPr lang="ru-RU" b="1" i="1" dirty="0" smtClean="0"/>
              <a:t>	Если </a:t>
            </a:r>
            <a:r>
              <a:rPr lang="ru-RU" b="1" i="1" dirty="0"/>
              <a:t>среди ваших ответов не преобладает какая-то одна категория, то речь, вероятно, идёт </a:t>
            </a:r>
            <a:r>
              <a:rPr lang="ru-RU" b="1" i="1" dirty="0" smtClean="0"/>
              <a:t>о противоречивом </a:t>
            </a:r>
            <a:r>
              <a:rPr lang="ru-RU" b="1" i="1" dirty="0"/>
              <a:t>стиле воспитания, когда отсутствуют чёткие принципы, и поведение родителей диктуется сиюминутным настроением. Постарайтесь понять, каким же вы всё-таки хотите видеть своего ребёнка, также и самого себя как родителя.</a:t>
            </a:r>
          </a:p>
          <a:p>
            <a:endParaRPr lang="ru-RU" dirty="0"/>
          </a:p>
        </p:txBody>
      </p:sp>
    </p:spTree>
    <p:extLst>
      <p:ext uri="{BB962C8B-B14F-4D97-AF65-F5344CB8AC3E}">
        <p14:creationId xmlns:p14="http://schemas.microsoft.com/office/powerpoint/2010/main" val="37893586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595536"/>
          </a:xfrm>
        </p:spPr>
        <p:txBody>
          <a:bodyPr>
            <a:normAutofit fontScale="90000"/>
          </a:bodyPr>
          <a:lstStyle/>
          <a:p>
            <a:pPr algn="ctr"/>
            <a:r>
              <a:rPr lang="ru-RU" sz="2400" b="1" dirty="0" smtClean="0">
                <a:latin typeface="Times New Roman" pitchFamily="18" charset="0"/>
                <a:cs typeface="Times New Roman" pitchFamily="18" charset="0"/>
              </a:rPr>
              <a:t>Тест </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ru-RU" sz="3100" b="1" dirty="0" smtClean="0">
                <a:latin typeface="Times New Roman" pitchFamily="18" charset="0"/>
                <a:cs typeface="Times New Roman" pitchFamily="18" charset="0"/>
              </a:rPr>
              <a:t>«Интерпретация результатов теста»</a:t>
            </a:r>
            <a:endParaRPr lang="ru-RU" sz="3100" dirty="0"/>
          </a:p>
        </p:txBody>
      </p:sp>
      <p:sp>
        <p:nvSpPr>
          <p:cNvPr id="3" name="Содержимое 2"/>
          <p:cNvSpPr>
            <a:spLocks noGrp="1"/>
          </p:cNvSpPr>
          <p:nvPr>
            <p:ph idx="1"/>
          </p:nvPr>
        </p:nvSpPr>
        <p:spPr>
          <a:xfrm>
            <a:off x="179512" y="1600200"/>
            <a:ext cx="8640960" cy="5069160"/>
          </a:xfrm>
        </p:spPr>
        <p:txBody>
          <a:bodyPr>
            <a:normAutofit fontScale="55000" lnSpcReduction="20000"/>
          </a:bodyPr>
          <a:lstStyle/>
          <a:p>
            <a:r>
              <a:rPr lang="ru-RU" b="1" i="1" dirty="0"/>
              <a:t>Авторитетный стиль</a:t>
            </a:r>
            <a:r>
              <a:rPr lang="ru-RU" i="1" dirty="0"/>
              <a:t>.</a:t>
            </a:r>
            <a:r>
              <a:rPr lang="ru-RU" dirty="0"/>
              <a:t> Вы осознаёте свою важную роль в становлении личности ребёнка, но и за ним самим признаёте право на саморазвитие. Трезво понимаете, какие требования необходимо диктовать, какие обсуждать. В разумных пределах готовы </a:t>
            </a:r>
            <a:r>
              <a:rPr lang="ru-RU" dirty="0" smtClean="0"/>
              <a:t>пересматривать </a:t>
            </a:r>
            <a:r>
              <a:rPr lang="ru-RU" dirty="0"/>
              <a:t>свои позиции.</a:t>
            </a:r>
          </a:p>
          <a:p>
            <a:r>
              <a:rPr lang="ru-RU" b="1" i="1" dirty="0"/>
              <a:t/>
            </a:r>
            <a:br>
              <a:rPr lang="ru-RU" b="1" i="1" dirty="0"/>
            </a:br>
            <a:r>
              <a:rPr lang="ru-RU" b="1" i="1" dirty="0"/>
              <a:t>Авторитарный стиль</a:t>
            </a:r>
            <a:r>
              <a:rPr lang="ru-RU" b="1" dirty="0"/>
              <a:t>.</a:t>
            </a:r>
            <a:r>
              <a:rPr lang="ru-RU" dirty="0"/>
              <a:t> Вы хорошо представляете, каким должен вырасти ваш ребёнок, и прилагаете к этому максимум усилий. В своих требованиях вы, вероятно, очень категоричны и неуступчивы. Не удивительно, что ребенку порой неуютно под вашим контролем.</a:t>
            </a:r>
          </a:p>
          <a:p>
            <a:r>
              <a:rPr lang="ru-RU" b="1" i="1" dirty="0"/>
              <a:t/>
            </a:r>
            <a:br>
              <a:rPr lang="ru-RU" b="1" i="1" dirty="0"/>
            </a:br>
            <a:r>
              <a:rPr lang="ru-RU" b="1" i="1" dirty="0"/>
              <a:t>Либеральный стиль.</a:t>
            </a:r>
            <a:r>
              <a:rPr lang="ru-RU" dirty="0"/>
              <a:t> Вы высоко цените своего ребенка, считаете простительными его слабости. Легко общаетесь с ним, доверяете ему, вы не склонны к запретам и </a:t>
            </a:r>
            <a:r>
              <a:rPr lang="ru-RU" dirty="0" smtClean="0"/>
              <a:t>ограничениям</a:t>
            </a:r>
            <a:r>
              <a:rPr lang="ru-RU" dirty="0"/>
              <a:t>. Однако стоит задуматься: по плечу ли ребенку такая </a:t>
            </a:r>
            <a:r>
              <a:rPr lang="ru-RU" dirty="0" smtClean="0"/>
              <a:t>свобода?</a:t>
            </a:r>
          </a:p>
          <a:p>
            <a:endParaRPr lang="ru-RU" b="1" i="1" dirty="0"/>
          </a:p>
          <a:p>
            <a:r>
              <a:rPr lang="ru-RU" b="1" i="1" dirty="0" smtClean="0"/>
              <a:t>Индифферентный </a:t>
            </a:r>
            <a:r>
              <a:rPr lang="ru-RU" b="1" i="1" dirty="0"/>
              <a:t>стиль</a:t>
            </a:r>
            <a:r>
              <a:rPr lang="ru-RU" b="1" dirty="0"/>
              <a:t>.</a:t>
            </a:r>
            <a:r>
              <a:rPr lang="ru-RU" dirty="0"/>
              <a:t> Проблемы воспитания не являются для вас первостепенными, поскольку у вас иных забот немало. Свои проблемы ребенку в основном приходится решать самому. А ведь он вправе рассчитывать на большее участие и поддержку с вашей стороны!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32656"/>
            <a:ext cx="8686800" cy="864096"/>
          </a:xfrm>
        </p:spPr>
        <p:txBody>
          <a:bodyPr>
            <a:noAutofit/>
          </a:bodyPr>
          <a:lstStyle/>
          <a:p>
            <a:pPr algn="ctr"/>
            <a:r>
              <a:rPr lang="ru-RU" sz="2000" dirty="0">
                <a:effectLst/>
                <a:latin typeface="Arial" panose="020B0604020202020204" pitchFamily="34" charset="0"/>
                <a:cs typeface="Arial" panose="020B0604020202020204" pitchFamily="34" charset="0"/>
              </a:rPr>
              <a:t>Существует несколько разнообразных классификаций </a:t>
            </a:r>
            <a:r>
              <a:rPr lang="ru-RU" sz="2000" b="1" i="1" u="sng" dirty="0">
                <a:effectLst/>
                <a:latin typeface="Arial" panose="020B0604020202020204" pitchFamily="34" charset="0"/>
                <a:cs typeface="Arial" panose="020B0604020202020204" pitchFamily="34" charset="0"/>
              </a:rPr>
              <a:t>стилей семейного</a:t>
            </a:r>
            <a:r>
              <a:rPr lang="ru-RU" sz="2000" i="1" u="sng" dirty="0">
                <a:effectLst/>
                <a:latin typeface="Arial" panose="020B0604020202020204" pitchFamily="34" charset="0"/>
                <a:cs typeface="Arial" panose="020B0604020202020204" pitchFamily="34" charset="0"/>
              </a:rPr>
              <a:t> </a:t>
            </a:r>
            <a:r>
              <a:rPr lang="ru-RU" sz="2000" b="1" i="1" u="sng" dirty="0">
                <a:effectLst/>
                <a:latin typeface="Arial" panose="020B0604020202020204" pitchFamily="34" charset="0"/>
                <a:cs typeface="Arial" panose="020B0604020202020204" pitchFamily="34" charset="0"/>
              </a:rPr>
              <a:t>воспитания</a:t>
            </a:r>
            <a:r>
              <a:rPr lang="ru-RU" sz="2000" dirty="0">
                <a:effectLst/>
                <a:latin typeface="Arial" panose="020B0604020202020204" pitchFamily="34" charset="0"/>
                <a:cs typeface="Arial" panose="020B0604020202020204" pitchFamily="34" charset="0"/>
              </a:rPr>
              <a:t>. И у каждого </a:t>
            </a:r>
            <a:r>
              <a:rPr lang="ru-RU" sz="2000" i="1" dirty="0">
                <a:effectLst/>
                <a:latin typeface="Arial" panose="020B0604020202020204" pitchFamily="34" charset="0"/>
                <a:cs typeface="Arial" panose="020B0604020202020204" pitchFamily="34" charset="0"/>
              </a:rPr>
              <a:t>стиля семейного воспитания свои характеристики</a:t>
            </a:r>
            <a:r>
              <a:rPr lang="ru-RU" sz="2000" dirty="0">
                <a:effectLst/>
                <a:latin typeface="Arial" panose="020B0604020202020204" pitchFamily="34" charset="0"/>
                <a:cs typeface="Arial" panose="020B0604020202020204" pitchFamily="34" charset="0"/>
              </a:rPr>
              <a:t>.</a:t>
            </a:r>
            <a:br>
              <a:rPr lang="ru-RU" sz="2000" dirty="0">
                <a:effectLst/>
                <a:latin typeface="Arial" panose="020B0604020202020204" pitchFamily="34" charset="0"/>
                <a:cs typeface="Arial" panose="020B0604020202020204" pitchFamily="34" charset="0"/>
              </a:rPr>
            </a:br>
            <a:endParaRPr lang="ru-RU" sz="2000" b="1" dirty="0">
              <a:latin typeface="Arial" panose="020B0604020202020204" pitchFamily="34" charset="0"/>
              <a:cs typeface="Arial" panose="020B0604020202020204" pitchFamily="34" charset="0"/>
            </a:endParaRPr>
          </a:p>
        </p:txBody>
      </p:sp>
      <p:sp>
        <p:nvSpPr>
          <p:cNvPr id="5" name="Объект 4"/>
          <p:cNvSpPr>
            <a:spLocks noGrp="1"/>
          </p:cNvSpPr>
          <p:nvPr>
            <p:ph idx="1"/>
          </p:nvPr>
        </p:nvSpPr>
        <p:spPr>
          <a:xfrm>
            <a:off x="304800" y="1196752"/>
            <a:ext cx="8686800" cy="4883373"/>
          </a:xfrm>
        </p:spPr>
        <p:txBody>
          <a:bodyPr>
            <a:normAutofit lnSpcReduction="10000"/>
          </a:bodyPr>
          <a:lstStyle/>
          <a:p>
            <a:pPr marL="0" indent="0" algn="ctr">
              <a:buNone/>
            </a:pPr>
            <a:r>
              <a:rPr lang="ru-RU" sz="2400" dirty="0"/>
              <a:t>Самая понятная, простая и часто применяемая считается модель американского психолога Дианы </a:t>
            </a:r>
            <a:r>
              <a:rPr lang="ru-RU" sz="2400" dirty="0" err="1"/>
              <a:t>Баумринд</a:t>
            </a:r>
            <a:r>
              <a:rPr lang="ru-RU" sz="2400" dirty="0"/>
              <a:t>. </a:t>
            </a:r>
            <a:endParaRPr lang="ru-RU" sz="2400" dirty="0" smtClean="0"/>
          </a:p>
          <a:p>
            <a:pPr marL="0" indent="0" algn="ctr">
              <a:buNone/>
            </a:pPr>
            <a:r>
              <a:rPr lang="ru-RU" sz="2400" dirty="0" smtClean="0"/>
              <a:t>Автор </a:t>
            </a:r>
            <a:r>
              <a:rPr lang="ru-RU" sz="2400" dirty="0"/>
              <a:t>взяла за основу два </a:t>
            </a:r>
            <a:r>
              <a:rPr lang="ru-RU" sz="2400" dirty="0" smtClean="0"/>
              <a:t>критерия:</a:t>
            </a:r>
            <a:endParaRPr lang="ru-RU" sz="2400" dirty="0"/>
          </a:p>
          <a:p>
            <a:pPr lvl="0"/>
            <a:r>
              <a:rPr lang="ru-RU" sz="2400" dirty="0"/>
              <a:t>Уровень эмоционального принятия ребенка родителями</a:t>
            </a:r>
          </a:p>
          <a:p>
            <a:pPr lvl="0"/>
            <a:r>
              <a:rPr lang="ru-RU" sz="2400" dirty="0"/>
              <a:t>Уровень контроля со стороны родителей</a:t>
            </a:r>
          </a:p>
          <a:p>
            <a:pPr marL="0" indent="0">
              <a:buNone/>
            </a:pPr>
            <a:r>
              <a:rPr lang="ru-RU" sz="2600" dirty="0" smtClean="0"/>
              <a:t>	И </a:t>
            </a:r>
            <a:r>
              <a:rPr lang="ru-RU" sz="2600" dirty="0"/>
              <a:t>вот благодаря сочетаниям этих критериев и было выделено четыре стиля семейного воспитания.</a:t>
            </a:r>
          </a:p>
          <a:p>
            <a:pPr lvl="0"/>
            <a:r>
              <a:rPr lang="ru-RU" sz="2600" dirty="0"/>
              <a:t>Демократичный (или Авторитетный) </a:t>
            </a:r>
          </a:p>
          <a:p>
            <a:pPr lvl="0"/>
            <a:r>
              <a:rPr lang="ru-RU" sz="2600" dirty="0"/>
              <a:t>Авторитарный </a:t>
            </a:r>
          </a:p>
          <a:p>
            <a:pPr lvl="0"/>
            <a:r>
              <a:rPr lang="ru-RU" sz="2600" dirty="0"/>
              <a:t>Индифферентный</a:t>
            </a:r>
          </a:p>
          <a:p>
            <a:pPr lvl="0"/>
            <a:r>
              <a:rPr lang="ru-RU" sz="2600" dirty="0"/>
              <a:t>Либеральный (или Попустительский)</a:t>
            </a:r>
          </a:p>
          <a:p>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effectLst/>
              </a:rPr>
              <a:t>Родительское </a:t>
            </a:r>
            <a:r>
              <a:rPr lang="ru-RU" dirty="0" smtClean="0">
                <a:effectLst/>
              </a:rPr>
              <a:t>отношение к ребенку</a:t>
            </a:r>
            <a:endParaRPr lang="ru-RU" dirty="0"/>
          </a:p>
        </p:txBody>
      </p:sp>
      <p:sp>
        <p:nvSpPr>
          <p:cNvPr id="3" name="Объект 2"/>
          <p:cNvSpPr>
            <a:spLocks noGrp="1"/>
          </p:cNvSpPr>
          <p:nvPr>
            <p:ph idx="1"/>
          </p:nvPr>
        </p:nvSpPr>
        <p:spPr/>
        <p:txBody>
          <a:bodyPr>
            <a:normAutofit fontScale="92500" lnSpcReduction="10000"/>
          </a:bodyPr>
          <a:lstStyle/>
          <a:p>
            <a:pPr marL="0" indent="0" algn="ctr">
              <a:buNone/>
            </a:pPr>
            <a:r>
              <a:rPr lang="ru-RU" b="1" dirty="0"/>
              <a:t>Родительское отношение оценивается </a:t>
            </a:r>
            <a:endParaRPr lang="ru-RU" b="1" dirty="0" smtClean="0"/>
          </a:p>
          <a:p>
            <a:pPr marL="0" indent="0" algn="ctr">
              <a:buNone/>
            </a:pPr>
            <a:r>
              <a:rPr lang="ru-RU" b="1" dirty="0" smtClean="0"/>
              <a:t>по </a:t>
            </a:r>
            <a:r>
              <a:rPr lang="ru-RU" b="1" dirty="0"/>
              <a:t>пяти критериям: </a:t>
            </a:r>
          </a:p>
          <a:p>
            <a:pPr lvl="0"/>
            <a:r>
              <a:rPr lang="ru-RU" b="1" dirty="0"/>
              <a:t>принятие/отвержение; </a:t>
            </a:r>
          </a:p>
          <a:p>
            <a:pPr lvl="0"/>
            <a:r>
              <a:rPr lang="ru-RU" b="1" dirty="0"/>
              <a:t>кооперация или социальная желательность поведения ребенка; </a:t>
            </a:r>
          </a:p>
          <a:p>
            <a:pPr lvl="0"/>
            <a:r>
              <a:rPr lang="ru-RU" b="1" dirty="0"/>
              <a:t>симбиоз (отсутствие дистанции между родителем и ребенком); </a:t>
            </a:r>
          </a:p>
          <a:p>
            <a:pPr lvl="0"/>
            <a:r>
              <a:rPr lang="ru-RU" b="1" dirty="0"/>
              <a:t>авторитарный контроль; </a:t>
            </a:r>
          </a:p>
          <a:p>
            <a:pPr lvl="0"/>
            <a:r>
              <a:rPr lang="ru-RU" b="1" dirty="0"/>
              <a:t>отношение к неудачам ребенка.</a:t>
            </a:r>
          </a:p>
          <a:p>
            <a:endParaRPr lang="ru-RU" dirty="0"/>
          </a:p>
        </p:txBody>
      </p:sp>
    </p:spTree>
    <p:extLst>
      <p:ext uri="{BB962C8B-B14F-4D97-AF65-F5344CB8AC3E}">
        <p14:creationId xmlns:p14="http://schemas.microsoft.com/office/powerpoint/2010/main" val="7587781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effectLst/>
              </a:rPr>
              <a:t>Родительское отношение к ребенку</a:t>
            </a:r>
            <a:endParaRPr lang="ru-RU" dirty="0"/>
          </a:p>
        </p:txBody>
      </p:sp>
      <p:sp>
        <p:nvSpPr>
          <p:cNvPr id="3" name="Объект 2"/>
          <p:cNvSpPr>
            <a:spLocks noGrp="1"/>
          </p:cNvSpPr>
          <p:nvPr>
            <p:ph idx="1"/>
          </p:nvPr>
        </p:nvSpPr>
        <p:spPr/>
        <p:txBody>
          <a:bodyPr>
            <a:normAutofit fontScale="77500" lnSpcReduction="20000"/>
          </a:bodyPr>
          <a:lstStyle/>
          <a:p>
            <a:pPr marL="0" lvl="0" indent="0" algn="ctr">
              <a:buNone/>
            </a:pPr>
            <a:r>
              <a:rPr lang="ru-RU" b="1" i="1" u="sng" dirty="0" smtClean="0"/>
              <a:t>Принятие</a:t>
            </a:r>
            <a:r>
              <a:rPr lang="ru-RU" b="1" u="sng" dirty="0" smtClean="0"/>
              <a:t> </a:t>
            </a:r>
            <a:r>
              <a:rPr lang="ru-RU" b="1" u="sng" dirty="0"/>
              <a:t>/ </a:t>
            </a:r>
            <a:r>
              <a:rPr lang="ru-RU" b="1" i="1" u="sng" dirty="0"/>
              <a:t>отвержение ребенка</a:t>
            </a:r>
            <a:r>
              <a:rPr lang="ru-RU" b="1" dirty="0"/>
              <a:t>. </a:t>
            </a:r>
            <a:endParaRPr lang="ru-RU" b="1" dirty="0" smtClean="0"/>
          </a:p>
          <a:p>
            <a:pPr marL="0" lvl="0" indent="0" algn="just">
              <a:buNone/>
            </a:pPr>
            <a:r>
              <a:rPr lang="ru-RU" b="1" dirty="0" smtClean="0"/>
              <a:t>	Выражается </a:t>
            </a:r>
            <a:r>
              <a:rPr lang="ru-RU" b="1" dirty="0"/>
              <a:t>в общем эмоционально положительном (принятие) или эмоционально отрицательном (отвержение) отношении к ребенку. </a:t>
            </a:r>
            <a:r>
              <a:rPr lang="ru-RU" b="1" i="1" dirty="0"/>
              <a:t>Принятие</a:t>
            </a:r>
            <a:r>
              <a:rPr lang="ru-RU" b="1" dirty="0"/>
              <a:t> ребенка - взрослый принимает ребенка таким, какой он есть, уважает и признает его индивидуальность, одобряет его интересы, поддерживает планы, проводит с ним достаточно много времени и не жалеет об этом. </a:t>
            </a:r>
            <a:r>
              <a:rPr lang="ru-RU" b="1" i="1" dirty="0"/>
              <a:t>Отвержение</a:t>
            </a:r>
            <a:r>
              <a:rPr lang="ru-RU" b="1" dirty="0"/>
              <a:t> ребенка - взрослый испытывает по отношению к ребенку в основном отрицательные чувства: раздражение, злость, досаду, ненависть. Такой взрослый считает ребенка неудачником, не верит в его будущее, низко оценивает его способности и нередко третирует ребенка. </a:t>
            </a:r>
          </a:p>
        </p:txBody>
      </p:sp>
    </p:spTree>
    <p:extLst>
      <p:ext uri="{BB962C8B-B14F-4D97-AF65-F5344CB8AC3E}">
        <p14:creationId xmlns:p14="http://schemas.microsoft.com/office/powerpoint/2010/main" val="12335851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effectLst/>
              </a:rPr>
              <a:t>Родительское отношение к ребенку</a:t>
            </a:r>
            <a:endParaRPr lang="ru-RU" dirty="0"/>
          </a:p>
        </p:txBody>
      </p:sp>
      <p:sp>
        <p:nvSpPr>
          <p:cNvPr id="3" name="Объект 2"/>
          <p:cNvSpPr>
            <a:spLocks noGrp="1"/>
          </p:cNvSpPr>
          <p:nvPr>
            <p:ph idx="1"/>
          </p:nvPr>
        </p:nvSpPr>
        <p:spPr/>
        <p:txBody>
          <a:bodyPr>
            <a:normAutofit fontScale="92500"/>
          </a:bodyPr>
          <a:lstStyle/>
          <a:p>
            <a:pPr marL="0" lvl="0" indent="0" algn="ctr">
              <a:buNone/>
            </a:pPr>
            <a:r>
              <a:rPr lang="ru-RU" b="1" i="1" u="sng" dirty="0"/>
              <a:t>Кооперация</a:t>
            </a:r>
            <a:r>
              <a:rPr lang="ru-RU" b="1" u="sng" dirty="0"/>
              <a:t> </a:t>
            </a:r>
            <a:endParaRPr lang="ru-RU" b="1" u="sng" dirty="0" smtClean="0"/>
          </a:p>
          <a:p>
            <a:pPr marL="0" lvl="0" indent="0" algn="just">
              <a:buNone/>
            </a:pPr>
            <a:r>
              <a:rPr lang="ru-RU" b="1" dirty="0" smtClean="0"/>
              <a:t>	Выражается </a:t>
            </a:r>
            <a:r>
              <a:rPr lang="ru-RU" b="1" dirty="0"/>
              <a:t>в стремлении взрослых к сотрудничеству с ребенком, проявлении с их стороны искренней заинтересованности и участие в его делах. Взрослый проявляет искренний интерес к тому, что интересует ребенка, высоко оценивает способности ребенка, поощряет самостоятельность и инициативу, старается быть на равных с ребенком. </a:t>
            </a:r>
          </a:p>
          <a:p>
            <a:endParaRPr lang="ru-RU" dirty="0"/>
          </a:p>
        </p:txBody>
      </p:sp>
    </p:spTree>
    <p:extLst>
      <p:ext uri="{BB962C8B-B14F-4D97-AF65-F5344CB8AC3E}">
        <p14:creationId xmlns:p14="http://schemas.microsoft.com/office/powerpoint/2010/main" val="27296559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effectLst/>
              </a:rPr>
              <a:t>Родительское отношение к ребенку</a:t>
            </a:r>
            <a:endParaRPr lang="ru-RU" dirty="0"/>
          </a:p>
        </p:txBody>
      </p:sp>
      <p:sp>
        <p:nvSpPr>
          <p:cNvPr id="3" name="Объект 2"/>
          <p:cNvSpPr>
            <a:spLocks noGrp="1"/>
          </p:cNvSpPr>
          <p:nvPr>
            <p:ph idx="1"/>
          </p:nvPr>
        </p:nvSpPr>
        <p:spPr/>
        <p:txBody>
          <a:bodyPr>
            <a:normAutofit lnSpcReduction="10000"/>
          </a:bodyPr>
          <a:lstStyle/>
          <a:p>
            <a:pPr marL="0" lvl="0" indent="0" algn="ctr">
              <a:buNone/>
            </a:pPr>
            <a:r>
              <a:rPr lang="ru-RU" b="1" i="1" u="sng" dirty="0"/>
              <a:t>Симбиоз</a:t>
            </a:r>
            <a:r>
              <a:rPr lang="ru-RU" b="1" dirty="0"/>
              <a:t> </a:t>
            </a:r>
            <a:endParaRPr lang="ru-RU" b="1" dirty="0" smtClean="0"/>
          </a:p>
          <a:p>
            <a:pPr marL="0" lvl="0" indent="0" algn="just">
              <a:buNone/>
            </a:pPr>
            <a:r>
              <a:rPr lang="ru-RU" b="1" dirty="0" smtClean="0"/>
              <a:t>	Выражается </a:t>
            </a:r>
            <a:r>
              <a:rPr lang="ru-RU" b="1" dirty="0"/>
              <a:t>в стремлении  взрослого к единению с ребенком. Это – своеобразная контактность ребенка и взрослого человека. При симбиозе взрослый не устанавливает психологическую дистанцию между собой и ребенком, старается всегда быть ближе к нему, удовлетворять его основные разумные потребности.</a:t>
            </a:r>
          </a:p>
          <a:p>
            <a:endParaRPr lang="ru-RU" dirty="0"/>
          </a:p>
        </p:txBody>
      </p:sp>
    </p:spTree>
    <p:extLst>
      <p:ext uri="{BB962C8B-B14F-4D97-AF65-F5344CB8AC3E}">
        <p14:creationId xmlns:p14="http://schemas.microsoft.com/office/powerpoint/2010/main" val="42725609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effectLst/>
              </a:rPr>
              <a:t>Родительское отношение к ребенку</a:t>
            </a:r>
            <a:endParaRPr lang="ru-RU" dirty="0"/>
          </a:p>
        </p:txBody>
      </p:sp>
      <p:sp>
        <p:nvSpPr>
          <p:cNvPr id="3" name="Объект 2"/>
          <p:cNvSpPr>
            <a:spLocks noGrp="1"/>
          </p:cNvSpPr>
          <p:nvPr>
            <p:ph idx="1"/>
          </p:nvPr>
        </p:nvSpPr>
        <p:spPr/>
        <p:txBody>
          <a:bodyPr>
            <a:normAutofit fontScale="85000" lnSpcReduction="20000"/>
          </a:bodyPr>
          <a:lstStyle/>
          <a:p>
            <a:pPr marL="0" lvl="0" indent="0" algn="ctr">
              <a:buNone/>
            </a:pPr>
            <a:r>
              <a:rPr lang="ru-RU" b="1" i="1" u="sng" dirty="0"/>
              <a:t>Контроль</a:t>
            </a:r>
            <a:r>
              <a:rPr lang="ru-RU" b="1" u="sng" dirty="0"/>
              <a:t> </a:t>
            </a:r>
            <a:endParaRPr lang="ru-RU" b="1" u="sng" dirty="0" smtClean="0"/>
          </a:p>
          <a:p>
            <a:pPr marL="0" lvl="0" indent="0" algn="just">
              <a:buNone/>
            </a:pPr>
            <a:r>
              <a:rPr lang="ru-RU" b="1" dirty="0" smtClean="0"/>
              <a:t>	Выражается </a:t>
            </a:r>
            <a:r>
              <a:rPr lang="ru-RU" b="1" dirty="0"/>
              <a:t>в том, как взрослые контролируют поведение ребенка, насколько они демократичны или авторитарны в отношениях с ним. Либо взрослый ведет себя слишком авторитарно по отношению к ребенку, требуя от него безоговорочного послушания и задавая строгие дисциплинарные рамки. Почти во всем он навязывает ребенку свою волю. </a:t>
            </a:r>
            <a:r>
              <a:rPr lang="ru-RU" b="1" dirty="0" smtClean="0"/>
              <a:t>Либо </a:t>
            </a:r>
            <a:r>
              <a:rPr lang="ru-RU" b="1" dirty="0"/>
              <a:t>напротив, контроль над действиями ребенка со стороны взрослого практически отсутствует. Это не очень хорошо для обучения и воспитания детей. Контроль в воспитании ребенка должен быть умеренным, не тотальным. </a:t>
            </a:r>
          </a:p>
          <a:p>
            <a:endParaRPr lang="ru-RU" dirty="0"/>
          </a:p>
        </p:txBody>
      </p:sp>
    </p:spTree>
    <p:extLst>
      <p:ext uri="{BB962C8B-B14F-4D97-AF65-F5344CB8AC3E}">
        <p14:creationId xmlns:p14="http://schemas.microsoft.com/office/powerpoint/2010/main" val="4189649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effectLst/>
              </a:rPr>
              <a:t>Родительское отношение к ребенку</a:t>
            </a:r>
            <a:endParaRPr lang="ru-RU" dirty="0"/>
          </a:p>
        </p:txBody>
      </p:sp>
      <p:sp>
        <p:nvSpPr>
          <p:cNvPr id="3" name="Объект 2"/>
          <p:cNvSpPr>
            <a:spLocks noGrp="1"/>
          </p:cNvSpPr>
          <p:nvPr>
            <p:ph idx="1"/>
          </p:nvPr>
        </p:nvSpPr>
        <p:spPr/>
        <p:txBody>
          <a:bodyPr>
            <a:normAutofit fontScale="92500" lnSpcReduction="20000"/>
          </a:bodyPr>
          <a:lstStyle/>
          <a:p>
            <a:pPr marL="0" lvl="0" indent="0" algn="ctr">
              <a:buNone/>
            </a:pPr>
            <a:r>
              <a:rPr lang="ru-RU" b="1" i="1" u="sng" dirty="0"/>
              <a:t>Отношение к неудачам ребенка</a:t>
            </a:r>
            <a:r>
              <a:rPr lang="ru-RU" b="1" u="sng" dirty="0" smtClean="0"/>
              <a:t>.</a:t>
            </a:r>
          </a:p>
          <a:p>
            <a:pPr marL="0" lvl="0" indent="0" algn="just">
              <a:buNone/>
            </a:pPr>
            <a:r>
              <a:rPr lang="ru-RU" b="1" dirty="0" smtClean="0"/>
              <a:t>	Выражается </a:t>
            </a:r>
            <a:r>
              <a:rPr lang="ru-RU" b="1" dirty="0"/>
              <a:t>в отношении взрослых к способностям ребенка, к его достоинствам и недостаткам, успехам и неудачам. Взрослый может считать ребенка маленьким неудачником и относится к нему как к несмышленому существу. Интересы, увлечения, мысли и чувства ребенка кажутся такому взрослому несерьёзными, и он игнорирует их. </a:t>
            </a:r>
            <a:r>
              <a:rPr lang="ru-RU" b="1" dirty="0" smtClean="0"/>
              <a:t>И</a:t>
            </a:r>
            <a:r>
              <a:rPr lang="ru-RU" b="1" dirty="0"/>
              <a:t>, напротив, взрослый может считать неудачи ребенка случайными и верить в него. </a:t>
            </a:r>
          </a:p>
        </p:txBody>
      </p:sp>
    </p:spTree>
    <p:extLst>
      <p:ext uri="{BB962C8B-B14F-4D97-AF65-F5344CB8AC3E}">
        <p14:creationId xmlns:p14="http://schemas.microsoft.com/office/powerpoint/2010/main" val="11751560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2107704"/>
          </a:xfrm>
        </p:spPr>
        <p:txBody>
          <a:bodyPr>
            <a:normAutofit fontScale="90000"/>
          </a:bodyPr>
          <a:lstStyle/>
          <a:p>
            <a:pPr algn="ctr"/>
            <a:r>
              <a:rPr lang="ru-RU" b="1" dirty="0"/>
              <a:t>Виды семей, </a:t>
            </a:r>
            <a:r>
              <a:rPr lang="ru-RU" b="1" dirty="0" smtClean="0"/>
              <a:t/>
            </a:r>
            <a:br>
              <a:rPr lang="ru-RU" b="1" dirty="0" smtClean="0"/>
            </a:br>
            <a:r>
              <a:rPr lang="ru-RU" b="1" dirty="0" smtClean="0"/>
              <a:t>имеющие </a:t>
            </a:r>
            <a:r>
              <a:rPr lang="ru-RU" b="1" dirty="0"/>
              <a:t>риски в развитии ребенка дисгармоничной личности:</a:t>
            </a:r>
            <a:r>
              <a:rPr lang="ru-RU" dirty="0"/>
              <a:t/>
            </a:r>
            <a:br>
              <a:rPr lang="ru-RU" dirty="0"/>
            </a:br>
            <a:endParaRPr lang="ru-RU" dirty="0"/>
          </a:p>
        </p:txBody>
      </p:sp>
      <p:sp>
        <p:nvSpPr>
          <p:cNvPr id="3" name="Объект 2"/>
          <p:cNvSpPr>
            <a:spLocks noGrp="1"/>
          </p:cNvSpPr>
          <p:nvPr>
            <p:ph idx="1"/>
          </p:nvPr>
        </p:nvSpPr>
        <p:spPr>
          <a:xfrm>
            <a:off x="304800" y="2132856"/>
            <a:ext cx="8686800" cy="3947269"/>
          </a:xfrm>
        </p:spPr>
        <p:txBody>
          <a:bodyPr/>
          <a:lstStyle/>
          <a:p>
            <a:pPr marL="0" indent="0">
              <a:buNone/>
            </a:pPr>
            <a:r>
              <a:rPr lang="ru-RU" b="1" dirty="0"/>
              <a:t> </a:t>
            </a:r>
            <a:endParaRPr lang="ru-RU" dirty="0"/>
          </a:p>
          <a:p>
            <a:pPr lvl="0" algn="ctr"/>
            <a:r>
              <a:rPr lang="ru-RU" sz="3600" b="1" dirty="0"/>
              <a:t>Дисгармоничная  семья</a:t>
            </a:r>
          </a:p>
          <a:p>
            <a:pPr lvl="0" algn="ctr"/>
            <a:r>
              <a:rPr lang="ru-RU" sz="3600" b="1" dirty="0"/>
              <a:t>Семейное насилие</a:t>
            </a:r>
          </a:p>
          <a:p>
            <a:pPr lvl="0" algn="ctr"/>
            <a:r>
              <a:rPr lang="ru-RU" sz="3600" b="1" dirty="0" err="1" smtClean="0"/>
              <a:t>Перфекционизм</a:t>
            </a:r>
            <a:endParaRPr lang="ru-RU" sz="3600" b="1" dirty="0"/>
          </a:p>
        </p:txBody>
      </p:sp>
    </p:spTree>
    <p:extLst>
      <p:ext uri="{BB962C8B-B14F-4D97-AF65-F5344CB8AC3E}">
        <p14:creationId xmlns:p14="http://schemas.microsoft.com/office/powerpoint/2010/main" val="42241104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ru-RU" dirty="0">
                <a:latin typeface="Times New Roman" pitchFamily="18" charset="0"/>
                <a:cs typeface="Times New Roman" pitchFamily="18" charset="0"/>
              </a:rPr>
              <a:t>Дисгармоничная семья</a:t>
            </a:r>
            <a:endParaRPr lang="ru-RU" dirty="0"/>
          </a:p>
        </p:txBody>
      </p:sp>
      <p:sp>
        <p:nvSpPr>
          <p:cNvPr id="3" name="Объект 2"/>
          <p:cNvSpPr>
            <a:spLocks noGrp="1"/>
          </p:cNvSpPr>
          <p:nvPr>
            <p:ph idx="1"/>
          </p:nvPr>
        </p:nvSpPr>
        <p:spPr/>
        <p:txBody>
          <a:bodyPr>
            <a:normAutofit fontScale="92500" lnSpcReduction="10000"/>
          </a:bodyPr>
          <a:lstStyle/>
          <a:p>
            <a:pPr algn="just"/>
            <a:r>
              <a:rPr lang="ru-RU" b="1" u="sng" dirty="0">
                <a:latin typeface="Times New Roman" pitchFamily="18" charset="0"/>
                <a:cs typeface="Times New Roman" pitchFamily="18" charset="0"/>
              </a:rPr>
              <a:t>« Внешне спокойная семья »</a:t>
            </a:r>
            <a:r>
              <a:rPr lang="ru-RU" b="1" dirty="0">
                <a:latin typeface="Times New Roman" pitchFamily="18" charset="0"/>
                <a:cs typeface="Times New Roman" pitchFamily="18" charset="0"/>
              </a:rPr>
              <a:t>.</a:t>
            </a:r>
          </a:p>
          <a:p>
            <a:pPr algn="just"/>
            <a:r>
              <a:rPr lang="ru-RU" b="1" dirty="0">
                <a:latin typeface="Times New Roman" pitchFamily="18" charset="0"/>
                <a:cs typeface="Times New Roman" pitchFamily="18" charset="0"/>
              </a:rPr>
              <a:t> Это семья, в которой не принято предъявлять друг другу искренние чувства. Чувство ответственности настолько превалирует над спонтанностью отношений, что негативные чувства существуют в подавленном, глубоко запрятанном виде. Отношения упорядочены. Обязанности выполняются педантично. Длительное блокирование эмоций приводит к состоянию депрессии, тоски, скуки.</a:t>
            </a:r>
          </a:p>
          <a:p>
            <a:endParaRPr lang="ru-RU" dirty="0"/>
          </a:p>
        </p:txBody>
      </p:sp>
    </p:spTree>
    <p:extLst>
      <p:ext uri="{BB962C8B-B14F-4D97-AF65-F5344CB8AC3E}">
        <p14:creationId xmlns:p14="http://schemas.microsoft.com/office/powerpoint/2010/main" val="4014477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ru-RU" dirty="0">
                <a:latin typeface="Times New Roman" pitchFamily="18" charset="0"/>
                <a:cs typeface="Times New Roman" pitchFamily="18" charset="0"/>
              </a:rPr>
              <a:t>Дисгармоничная семья</a:t>
            </a:r>
            <a:endParaRPr lang="ru-RU" dirty="0"/>
          </a:p>
        </p:txBody>
      </p:sp>
      <p:sp>
        <p:nvSpPr>
          <p:cNvPr id="3" name="Объект 2"/>
          <p:cNvSpPr>
            <a:spLocks noGrp="1"/>
          </p:cNvSpPr>
          <p:nvPr>
            <p:ph idx="1"/>
          </p:nvPr>
        </p:nvSpPr>
        <p:spPr/>
        <p:txBody>
          <a:bodyPr>
            <a:normAutofit fontScale="85000" lnSpcReduction="10000"/>
          </a:bodyPr>
          <a:lstStyle/>
          <a:p>
            <a:pPr algn="just"/>
            <a:r>
              <a:rPr lang="ru-RU" b="1" u="sng" dirty="0">
                <a:latin typeface="Times New Roman" pitchFamily="18" charset="0"/>
                <a:cs typeface="Times New Roman" pitchFamily="18" charset="0"/>
              </a:rPr>
              <a:t>« Вулканическая семья ». </a:t>
            </a:r>
          </a:p>
          <a:p>
            <a:pPr algn="just"/>
            <a:r>
              <a:rPr lang="ru-RU" b="1" dirty="0">
                <a:latin typeface="Times New Roman" pitchFamily="18" charset="0"/>
                <a:cs typeface="Times New Roman" pitchFamily="18" charset="0"/>
              </a:rPr>
              <a:t>В этом типе семьи эмоциональная непосредственность и спонтанность преобладают над чувством ответственности. Отношения в семье изменчивы и открыты, супруги часто выясняют отношения (сходятся, расходятся, скандалят, чтобы после ссоры пылко признаваться в любви до гроба). В такой семье дети испытывают эмоциональные перегрузки, так как бурные ссоры между родителями воспринимаются ими как трагедия, угрожающая стабильности детского мира.</a:t>
            </a:r>
          </a:p>
        </p:txBody>
      </p:sp>
    </p:spTree>
    <p:extLst>
      <p:ext uri="{BB962C8B-B14F-4D97-AF65-F5344CB8AC3E}">
        <p14:creationId xmlns:p14="http://schemas.microsoft.com/office/powerpoint/2010/main" val="1224969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ru-RU" dirty="0">
                <a:latin typeface="Times New Roman" pitchFamily="18" charset="0"/>
                <a:cs typeface="Times New Roman" pitchFamily="18" charset="0"/>
              </a:rPr>
              <a:t>Дисгармоничная семья</a:t>
            </a:r>
            <a:endParaRPr lang="ru-RU" dirty="0"/>
          </a:p>
        </p:txBody>
      </p:sp>
      <p:sp>
        <p:nvSpPr>
          <p:cNvPr id="3" name="Объект 2"/>
          <p:cNvSpPr>
            <a:spLocks noGrp="1"/>
          </p:cNvSpPr>
          <p:nvPr>
            <p:ph idx="1"/>
          </p:nvPr>
        </p:nvSpPr>
        <p:spPr/>
        <p:txBody>
          <a:bodyPr>
            <a:normAutofit fontScale="70000" lnSpcReduction="20000"/>
          </a:bodyPr>
          <a:lstStyle/>
          <a:p>
            <a:pPr algn="just"/>
            <a:r>
              <a:rPr lang="ru-RU" b="1" u="sng" dirty="0">
                <a:latin typeface="Times New Roman" pitchFamily="18" charset="0"/>
                <a:cs typeface="Times New Roman" pitchFamily="18" charset="0"/>
              </a:rPr>
              <a:t>« Семья-санаторий ».</a:t>
            </a:r>
            <a:r>
              <a:rPr lang="ru-RU" b="1" dirty="0">
                <a:latin typeface="Times New Roman" pitchFamily="18" charset="0"/>
                <a:cs typeface="Times New Roman" pitchFamily="18" charset="0"/>
              </a:rPr>
              <a:t> </a:t>
            </a:r>
            <a:endParaRPr lang="ru-RU" b="1" dirty="0" smtClean="0">
              <a:latin typeface="Times New Roman" pitchFamily="18" charset="0"/>
              <a:cs typeface="Times New Roman" pitchFamily="18" charset="0"/>
            </a:endParaRPr>
          </a:p>
          <a:p>
            <a:pPr algn="just"/>
            <a:r>
              <a:rPr lang="ru-RU" b="1" dirty="0" smtClean="0">
                <a:latin typeface="Times New Roman" pitchFamily="18" charset="0"/>
                <a:cs typeface="Times New Roman" pitchFamily="18" charset="0"/>
              </a:rPr>
              <a:t>Рассматривается </a:t>
            </a:r>
            <a:r>
              <a:rPr lang="ru-RU" b="1" dirty="0">
                <a:latin typeface="Times New Roman" pitchFamily="18" charset="0"/>
                <a:cs typeface="Times New Roman" pitchFamily="18" charset="0"/>
              </a:rPr>
              <a:t>как наиболее характерный пример семейной дисгармонии. Такая семья развивается как симбиоз, в котором один из членов семьи (это может быть и взрослый, и ребенок) заставляет близких окружать его вниманием, оберегать от тревоги перед неопределенностью внешнего мира. </a:t>
            </a:r>
          </a:p>
          <a:p>
            <a:pPr algn="just"/>
            <a:r>
              <a:rPr lang="ru-RU" b="1" dirty="0">
                <a:latin typeface="Times New Roman" pitchFamily="18" charset="0"/>
                <a:cs typeface="Times New Roman" pitchFamily="18" charset="0"/>
              </a:rPr>
              <a:t>Характерные признаки такой семьи – мелочная опека, жесткий контроль, чрезмерная защита от реальных и мнимых опасностей. У детей возникают невротические срывы из-за перегрузки нервной системы. </a:t>
            </a:r>
          </a:p>
          <a:p>
            <a:pPr algn="just"/>
            <a:r>
              <a:rPr lang="ru-RU" b="1" dirty="0">
                <a:latin typeface="Times New Roman" pitchFamily="18" charset="0"/>
                <a:cs typeface="Times New Roman" pitchFamily="18" charset="0"/>
              </a:rPr>
              <a:t>В подростковом возрасте усиливаются реакции протеста и желание раннего ухода из семьи. Также может сформироваться ипохондрическая личность (со сверхценной идеей заботы о собственном здоровье).</a:t>
            </a:r>
          </a:p>
          <a:p>
            <a:endParaRPr lang="ru-RU" dirty="0"/>
          </a:p>
        </p:txBody>
      </p:sp>
    </p:spTree>
    <p:extLst>
      <p:ext uri="{BB962C8B-B14F-4D97-AF65-F5344CB8AC3E}">
        <p14:creationId xmlns:p14="http://schemas.microsoft.com/office/powerpoint/2010/main" val="521597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836712"/>
            <a:ext cx="8686800" cy="838200"/>
          </a:xfrm>
        </p:spPr>
        <p:txBody>
          <a:bodyPr>
            <a:normAutofit fontScale="90000"/>
          </a:bodyPr>
          <a:lstStyle/>
          <a:p>
            <a:pPr algn="ctr"/>
            <a:r>
              <a:rPr lang="ru-RU" dirty="0"/>
              <a:t>четыре стиля семейного воспитания</a:t>
            </a:r>
          </a:p>
        </p:txBody>
      </p:sp>
      <p:sp>
        <p:nvSpPr>
          <p:cNvPr id="3" name="Объект 2"/>
          <p:cNvSpPr>
            <a:spLocks noGrp="1"/>
          </p:cNvSpPr>
          <p:nvPr>
            <p:ph idx="1"/>
          </p:nvPr>
        </p:nvSpPr>
        <p:spPr>
          <a:xfrm>
            <a:off x="1259632" y="2132856"/>
            <a:ext cx="7731968" cy="3947269"/>
          </a:xfrm>
        </p:spPr>
        <p:txBody>
          <a:bodyPr>
            <a:normAutofit fontScale="92500"/>
          </a:bodyPr>
          <a:lstStyle/>
          <a:p>
            <a:pPr lvl="0">
              <a:lnSpc>
                <a:spcPct val="150000"/>
              </a:lnSpc>
            </a:pPr>
            <a:r>
              <a:rPr lang="ru-RU" b="1" dirty="0" smtClean="0"/>
              <a:t>Демократичный </a:t>
            </a:r>
            <a:r>
              <a:rPr lang="ru-RU" b="1" dirty="0"/>
              <a:t>(или Авторитетный) </a:t>
            </a:r>
          </a:p>
          <a:p>
            <a:pPr lvl="0">
              <a:lnSpc>
                <a:spcPct val="150000"/>
              </a:lnSpc>
            </a:pPr>
            <a:r>
              <a:rPr lang="ru-RU" b="1" dirty="0"/>
              <a:t>Авторитарный </a:t>
            </a:r>
          </a:p>
          <a:p>
            <a:pPr lvl="0">
              <a:lnSpc>
                <a:spcPct val="150000"/>
              </a:lnSpc>
            </a:pPr>
            <a:r>
              <a:rPr lang="ru-RU" b="1" dirty="0"/>
              <a:t>Индифферентный</a:t>
            </a:r>
          </a:p>
          <a:p>
            <a:pPr lvl="0">
              <a:lnSpc>
                <a:spcPct val="150000"/>
              </a:lnSpc>
            </a:pPr>
            <a:r>
              <a:rPr lang="ru-RU" b="1" dirty="0"/>
              <a:t>Либеральный (или Попустительский)</a:t>
            </a:r>
          </a:p>
          <a:p>
            <a:endParaRPr lang="ru-RU" dirty="0"/>
          </a:p>
        </p:txBody>
      </p:sp>
    </p:spTree>
    <p:extLst>
      <p:ext uri="{BB962C8B-B14F-4D97-AF65-F5344CB8AC3E}">
        <p14:creationId xmlns:p14="http://schemas.microsoft.com/office/powerpoint/2010/main" val="17929726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ru-RU" dirty="0">
                <a:latin typeface="Times New Roman" pitchFamily="18" charset="0"/>
                <a:cs typeface="Times New Roman" pitchFamily="18" charset="0"/>
              </a:rPr>
              <a:t>Дисгармоничная семья</a:t>
            </a:r>
            <a:endParaRPr lang="ru-RU" dirty="0"/>
          </a:p>
        </p:txBody>
      </p:sp>
      <p:sp>
        <p:nvSpPr>
          <p:cNvPr id="3" name="Объект 2"/>
          <p:cNvSpPr>
            <a:spLocks noGrp="1"/>
          </p:cNvSpPr>
          <p:nvPr>
            <p:ph idx="1"/>
          </p:nvPr>
        </p:nvSpPr>
        <p:spPr/>
        <p:txBody>
          <a:bodyPr>
            <a:normAutofit fontScale="70000" lnSpcReduction="20000"/>
          </a:bodyPr>
          <a:lstStyle/>
          <a:p>
            <a:r>
              <a:rPr lang="ru-RU" b="1" u="sng" dirty="0">
                <a:latin typeface="Times New Roman" pitchFamily="18" charset="0"/>
                <a:cs typeface="Times New Roman" pitchFamily="18" charset="0"/>
              </a:rPr>
              <a:t>« Семья-крепость ». </a:t>
            </a:r>
            <a:endParaRPr lang="ru-RU" b="1" u="sng" dirty="0" smtClean="0">
              <a:latin typeface="Times New Roman" pitchFamily="18" charset="0"/>
              <a:cs typeface="Times New Roman" pitchFamily="18" charset="0"/>
            </a:endParaRPr>
          </a:p>
          <a:p>
            <a:pPr algn="just"/>
            <a:r>
              <a:rPr lang="ru-RU" b="1" dirty="0" smtClean="0">
                <a:latin typeface="Times New Roman" pitchFamily="18" charset="0"/>
                <a:cs typeface="Times New Roman" pitchFamily="18" charset="0"/>
              </a:rPr>
              <a:t>Еще </a:t>
            </a:r>
            <a:r>
              <a:rPr lang="ru-RU" b="1" dirty="0">
                <a:latin typeface="Times New Roman" pitchFamily="18" charset="0"/>
                <a:cs typeface="Times New Roman" pitchFamily="18" charset="0"/>
              </a:rPr>
              <a:t>один тип закрытой проблемной семьи, которая психологически вооружается против всех, кто не включен в семейный круг (у супругов возникает выраженное усиление чувства «мы»). В основе семейного союза лежат представления о жестокости, всеобщем зле и людях как носителях агрессивных намерений.  В таких семьях часто наблюдается сильное доминирование отца или матери, жизнь регламентирована, внутрисемейная атмосфера лишена теплоты, непосредственности, близости. Ребенка любят «условно», т. е. ребенка любят тогда, когда его поведение соответствует предъявляемым требованиям. Он неизбежно попадает в ситуацию внутреннего конфликта, которая вызывается столкновением позиций родителей, собственным опытом и требованиями окружающего мира.</a:t>
            </a:r>
          </a:p>
          <a:p>
            <a:endParaRPr lang="ru-RU" dirty="0"/>
          </a:p>
        </p:txBody>
      </p:sp>
    </p:spTree>
    <p:extLst>
      <p:ext uri="{BB962C8B-B14F-4D97-AF65-F5344CB8AC3E}">
        <p14:creationId xmlns:p14="http://schemas.microsoft.com/office/powerpoint/2010/main" val="41029503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ru-RU" dirty="0">
                <a:latin typeface="Times New Roman" pitchFamily="18" charset="0"/>
                <a:cs typeface="Times New Roman" pitchFamily="18" charset="0"/>
              </a:rPr>
              <a:t>Дисгармоничная семья</a:t>
            </a:r>
            <a:endParaRPr lang="ru-RU" dirty="0"/>
          </a:p>
        </p:txBody>
      </p:sp>
      <p:sp>
        <p:nvSpPr>
          <p:cNvPr id="3" name="Объект 2"/>
          <p:cNvSpPr>
            <a:spLocks noGrp="1"/>
          </p:cNvSpPr>
          <p:nvPr>
            <p:ph idx="1"/>
          </p:nvPr>
        </p:nvSpPr>
        <p:spPr/>
        <p:txBody>
          <a:bodyPr>
            <a:normAutofit fontScale="70000" lnSpcReduction="20000"/>
          </a:bodyPr>
          <a:lstStyle/>
          <a:p>
            <a:pPr algn="just"/>
            <a:r>
              <a:rPr lang="ru-RU" b="1" u="sng" dirty="0">
                <a:latin typeface="Times New Roman" pitchFamily="18" charset="0"/>
                <a:cs typeface="Times New Roman" pitchFamily="18" charset="0"/>
              </a:rPr>
              <a:t>« Семья-театр ». </a:t>
            </a:r>
            <a:endParaRPr lang="ru-RU" b="1" u="sng" dirty="0" smtClean="0">
              <a:latin typeface="Times New Roman" pitchFamily="18" charset="0"/>
              <a:cs typeface="Times New Roman" pitchFamily="18" charset="0"/>
            </a:endParaRPr>
          </a:p>
          <a:p>
            <a:pPr algn="just"/>
            <a:r>
              <a:rPr lang="ru-RU" b="1" dirty="0" smtClean="0">
                <a:latin typeface="Times New Roman" pitchFamily="18" charset="0"/>
                <a:cs typeface="Times New Roman" pitchFamily="18" charset="0"/>
              </a:rPr>
              <a:t>Такие </a:t>
            </a:r>
            <a:r>
              <a:rPr lang="ru-RU" b="1" dirty="0">
                <a:latin typeface="Times New Roman" pitchFamily="18" charset="0"/>
                <a:cs typeface="Times New Roman" pitchFamily="18" charset="0"/>
              </a:rPr>
              <a:t>семьи удерживают стабильность семейных отношений за счет специфического, демонстративного, «театрализованного» образа жизни. </a:t>
            </a:r>
          </a:p>
          <a:p>
            <a:pPr algn="just"/>
            <a:r>
              <a:rPr lang="ru-RU" b="1" dirty="0">
                <a:latin typeface="Times New Roman" pitchFamily="18" charset="0"/>
                <a:cs typeface="Times New Roman" pitchFamily="18" charset="0"/>
              </a:rPr>
              <a:t>Эмоции бурные, но неглубокие, многое делается «напоказ». Например, посторонним людям демонстрируется любовь к ребенку (ее внешние проявления). </a:t>
            </a:r>
          </a:p>
          <a:p>
            <a:pPr algn="just"/>
            <a:r>
              <a:rPr lang="ru-RU" b="1" dirty="0">
                <a:latin typeface="Times New Roman" pitchFamily="18" charset="0"/>
                <a:cs typeface="Times New Roman" pitchFamily="18" charset="0"/>
              </a:rPr>
              <a:t>Но дети при этом остро чувствуют, что родителям не до них. В такого рода семьях один из родителей испытывает потребность в признании, постоянном внимании, любовании. </a:t>
            </a:r>
          </a:p>
          <a:p>
            <a:pPr algn="just"/>
            <a:r>
              <a:rPr lang="ru-RU" b="1" dirty="0">
                <a:latin typeface="Times New Roman" pitchFamily="18" charset="0"/>
                <a:cs typeface="Times New Roman" pitchFamily="18" charset="0"/>
              </a:rPr>
              <a:t>Отсутствие подлинной близости, демонстрация мнимых достоинств формируют в детях эгоцентризм.</a:t>
            </a:r>
          </a:p>
          <a:p>
            <a:endParaRPr lang="ru-RU" dirty="0"/>
          </a:p>
        </p:txBody>
      </p:sp>
    </p:spTree>
    <p:extLst>
      <p:ext uri="{BB962C8B-B14F-4D97-AF65-F5344CB8AC3E}">
        <p14:creationId xmlns:p14="http://schemas.microsoft.com/office/powerpoint/2010/main" val="22413874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ru-RU" dirty="0">
                <a:latin typeface="Times New Roman" pitchFamily="18" charset="0"/>
                <a:cs typeface="Times New Roman" pitchFamily="18" charset="0"/>
              </a:rPr>
              <a:t>Дисгармоничная семья</a:t>
            </a:r>
            <a:endParaRPr lang="ru-RU" dirty="0"/>
          </a:p>
        </p:txBody>
      </p:sp>
      <p:sp>
        <p:nvSpPr>
          <p:cNvPr id="3" name="Объект 2"/>
          <p:cNvSpPr>
            <a:spLocks noGrp="1"/>
          </p:cNvSpPr>
          <p:nvPr>
            <p:ph idx="1"/>
          </p:nvPr>
        </p:nvSpPr>
        <p:spPr/>
        <p:txBody>
          <a:bodyPr>
            <a:normAutofit fontScale="92500" lnSpcReduction="20000"/>
          </a:bodyPr>
          <a:lstStyle/>
          <a:p>
            <a:pPr algn="just"/>
            <a:r>
              <a:rPr lang="ru-RU" b="1" u="sng" dirty="0">
                <a:latin typeface="Times New Roman" pitchFamily="18" charset="0"/>
                <a:cs typeface="Times New Roman" pitchFamily="18" charset="0"/>
              </a:rPr>
              <a:t>Семья « третий лишний ». </a:t>
            </a:r>
            <a:endParaRPr lang="ru-RU" b="1" u="sng" dirty="0" smtClean="0">
              <a:latin typeface="Times New Roman" pitchFamily="18" charset="0"/>
              <a:cs typeface="Times New Roman" pitchFamily="18" charset="0"/>
            </a:endParaRPr>
          </a:p>
          <a:p>
            <a:pPr algn="just"/>
            <a:r>
              <a:rPr lang="ru-RU" b="1" dirty="0" smtClean="0">
                <a:latin typeface="Times New Roman" pitchFamily="18" charset="0"/>
                <a:cs typeface="Times New Roman" pitchFamily="18" charset="0"/>
              </a:rPr>
              <a:t>В </a:t>
            </a:r>
            <a:r>
              <a:rPr lang="ru-RU" b="1" dirty="0">
                <a:latin typeface="Times New Roman" pitchFamily="18" charset="0"/>
                <a:cs typeface="Times New Roman" pitchFamily="18" charset="0"/>
              </a:rPr>
              <a:t>данном случае речь идет о семьях, где родительство бессознательно воспринимается как помеха супружеским отношениям. Стиль детско-родительских отношений формируется по типу скрытого неприятия. В таких семьях дети испытывают чувство собственной неполноценности при сильной эмоциональной зависимости от родителей (они с трудом переносят разлуку с родителями, с трудом приспосабливаются к новым группам).</a:t>
            </a:r>
          </a:p>
          <a:p>
            <a:endParaRPr lang="ru-RU" dirty="0"/>
          </a:p>
        </p:txBody>
      </p:sp>
    </p:spTree>
    <p:extLst>
      <p:ext uri="{BB962C8B-B14F-4D97-AF65-F5344CB8AC3E}">
        <p14:creationId xmlns:p14="http://schemas.microsoft.com/office/powerpoint/2010/main" val="15453106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ru-RU" dirty="0">
                <a:latin typeface="Times New Roman" pitchFamily="18" charset="0"/>
                <a:cs typeface="Times New Roman" pitchFamily="18" charset="0"/>
              </a:rPr>
              <a:t>Дисгармоничная семья</a:t>
            </a:r>
            <a:endParaRPr lang="ru-RU" dirty="0"/>
          </a:p>
        </p:txBody>
      </p:sp>
      <p:sp>
        <p:nvSpPr>
          <p:cNvPr id="3" name="Объект 2"/>
          <p:cNvSpPr>
            <a:spLocks noGrp="1"/>
          </p:cNvSpPr>
          <p:nvPr>
            <p:ph idx="1"/>
          </p:nvPr>
        </p:nvSpPr>
        <p:spPr/>
        <p:txBody>
          <a:bodyPr>
            <a:normAutofit fontScale="55000" lnSpcReduction="20000"/>
          </a:bodyPr>
          <a:lstStyle/>
          <a:p>
            <a:pPr algn="just"/>
            <a:r>
              <a:rPr lang="ru-RU" sz="3800" b="1" u="sng" dirty="0">
                <a:latin typeface="Times New Roman" pitchFamily="18" charset="0"/>
                <a:cs typeface="Times New Roman" pitchFamily="18" charset="0"/>
              </a:rPr>
              <a:t>« Семья с кумиром ». </a:t>
            </a:r>
            <a:endParaRPr lang="ru-RU" sz="3800" b="1" u="sng" dirty="0" smtClean="0">
              <a:latin typeface="Times New Roman" pitchFamily="18" charset="0"/>
              <a:cs typeface="Times New Roman" pitchFamily="18" charset="0"/>
            </a:endParaRPr>
          </a:p>
          <a:p>
            <a:pPr algn="just"/>
            <a:r>
              <a:rPr lang="ru-RU" sz="3800" b="1" dirty="0" smtClean="0">
                <a:latin typeface="Times New Roman" pitchFamily="18" charset="0"/>
                <a:cs typeface="Times New Roman" pitchFamily="18" charset="0"/>
              </a:rPr>
              <a:t>В </a:t>
            </a:r>
            <a:r>
              <a:rPr lang="ru-RU" sz="3800" b="1" dirty="0">
                <a:latin typeface="Times New Roman" pitchFamily="18" charset="0"/>
                <a:cs typeface="Times New Roman" pitchFamily="18" charset="0"/>
              </a:rPr>
              <a:t>таких семьях воспитание ребенка является главным фактором, скрепляющим семью. Забота о ребенке объединяет супругов, так как они переносят нереализованные в супружеском контакте чувства на ребенка.</a:t>
            </a:r>
          </a:p>
          <a:p>
            <a:pPr algn="just"/>
            <a:r>
              <a:rPr lang="ru-RU" sz="3800" b="1" dirty="0">
                <a:latin typeface="Times New Roman" pitchFamily="18" charset="0"/>
                <a:cs typeface="Times New Roman" pitchFamily="18" charset="0"/>
              </a:rPr>
              <a:t> Ребенок становится центром семьи, объектом </a:t>
            </a:r>
            <a:r>
              <a:rPr lang="ru-RU" sz="3800" b="1" dirty="0" err="1">
                <a:latin typeface="Times New Roman" pitchFamily="18" charset="0"/>
                <a:cs typeface="Times New Roman" pitchFamily="18" charset="0"/>
              </a:rPr>
              <a:t>гиперопеки</a:t>
            </a:r>
            <a:r>
              <a:rPr lang="ru-RU" sz="3800" b="1" dirty="0">
                <a:latin typeface="Times New Roman" pitchFamily="18" charset="0"/>
                <a:cs typeface="Times New Roman" pitchFamily="18" charset="0"/>
              </a:rPr>
              <a:t>, повышенного внимания. Все желания ребенка незамедлительно выполняются. У родителей, приносящих себя в жертву потребностям ребенка, существует бессознательное желание препятствовать взрослению ребенка, сохраняя и поддерживая его инфантильные проявления. </a:t>
            </a:r>
          </a:p>
          <a:p>
            <a:pPr algn="just"/>
            <a:r>
              <a:rPr lang="ru-RU" sz="3800" b="1" dirty="0">
                <a:latin typeface="Times New Roman" pitchFamily="18" charset="0"/>
                <a:cs typeface="Times New Roman" pitchFamily="18" charset="0"/>
              </a:rPr>
              <a:t>Воспитываясь в семье такого типа, дети становятся пассивными, несамостоятельными. При столкновении с </a:t>
            </a:r>
            <a:r>
              <a:rPr lang="ru-RU" sz="3800" b="1" dirty="0" err="1">
                <a:latin typeface="Times New Roman" pitchFamily="18" charset="0"/>
                <a:cs typeface="Times New Roman" pitchFamily="18" charset="0"/>
              </a:rPr>
              <a:t>внесемейным</a:t>
            </a:r>
            <a:r>
              <a:rPr lang="ru-RU" sz="3800" b="1" dirty="0">
                <a:latin typeface="Times New Roman" pitchFamily="18" charset="0"/>
                <a:cs typeface="Times New Roman" pitchFamily="18" charset="0"/>
              </a:rPr>
              <a:t> окружением эти дети требуют к себе повышенного внимания и, не получая его, приписывают окружению жестокость и несправедливость.</a:t>
            </a:r>
          </a:p>
          <a:p>
            <a:endParaRPr lang="ru-RU" dirty="0"/>
          </a:p>
        </p:txBody>
      </p:sp>
    </p:spTree>
    <p:extLst>
      <p:ext uri="{BB962C8B-B14F-4D97-AF65-F5344CB8AC3E}">
        <p14:creationId xmlns:p14="http://schemas.microsoft.com/office/powerpoint/2010/main" val="20938060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ru-RU" dirty="0">
                <a:latin typeface="Times New Roman" pitchFamily="18" charset="0"/>
                <a:cs typeface="Times New Roman" pitchFamily="18" charset="0"/>
              </a:rPr>
              <a:t>Дисгармоничная семья</a:t>
            </a:r>
            <a:endParaRPr lang="ru-RU" dirty="0"/>
          </a:p>
        </p:txBody>
      </p:sp>
      <p:sp>
        <p:nvSpPr>
          <p:cNvPr id="3" name="Объект 2"/>
          <p:cNvSpPr>
            <a:spLocks noGrp="1"/>
          </p:cNvSpPr>
          <p:nvPr>
            <p:ph idx="1"/>
          </p:nvPr>
        </p:nvSpPr>
        <p:spPr/>
        <p:txBody>
          <a:bodyPr>
            <a:normAutofit fontScale="85000" lnSpcReduction="20000"/>
          </a:bodyPr>
          <a:lstStyle/>
          <a:p>
            <a:pPr algn="just"/>
            <a:r>
              <a:rPr lang="ru-RU" b="1" u="sng" dirty="0">
                <a:latin typeface="Times New Roman" pitchFamily="18" charset="0"/>
                <a:cs typeface="Times New Roman" pitchFamily="18" charset="0"/>
              </a:rPr>
              <a:t>« Семья-маскарад ». </a:t>
            </a:r>
            <a:endParaRPr lang="ru-RU" b="1" u="sng" dirty="0" smtClean="0">
              <a:latin typeface="Times New Roman" pitchFamily="18" charset="0"/>
              <a:cs typeface="Times New Roman" pitchFamily="18" charset="0"/>
            </a:endParaRPr>
          </a:p>
          <a:p>
            <a:pPr algn="just"/>
            <a:r>
              <a:rPr lang="ru-RU" b="1" dirty="0" smtClean="0">
                <a:latin typeface="Times New Roman" pitchFamily="18" charset="0"/>
                <a:cs typeface="Times New Roman" pitchFamily="18" charset="0"/>
              </a:rPr>
              <a:t>Для </a:t>
            </a:r>
            <a:r>
              <a:rPr lang="ru-RU" b="1" dirty="0">
                <a:latin typeface="Times New Roman" pitchFamily="18" charset="0"/>
                <a:cs typeface="Times New Roman" pitchFamily="18" charset="0"/>
              </a:rPr>
              <a:t>семьи данного типа характерна рассогласованность жизненных целей и планов супругов. Каждый из родителей предъявляет ребенку различные требования, противоречащие друг другу. </a:t>
            </a:r>
          </a:p>
          <a:p>
            <a:pPr algn="just"/>
            <a:r>
              <a:rPr lang="ru-RU" b="1" dirty="0">
                <a:latin typeface="Times New Roman" pitchFamily="18" charset="0"/>
                <a:cs typeface="Times New Roman" pitchFamily="18" charset="0"/>
              </a:rPr>
              <a:t>Мир семьи представляется ребенком как чередование и мелькание разных масок (маска строгого, </a:t>
            </a:r>
            <a:r>
              <a:rPr lang="ru-RU" b="1" dirty="0" err="1">
                <a:latin typeface="Times New Roman" pitchFamily="18" charset="0"/>
                <a:cs typeface="Times New Roman" pitchFamily="18" charset="0"/>
              </a:rPr>
              <a:t>гиперопекающего</a:t>
            </a:r>
            <a:r>
              <a:rPr lang="ru-RU" b="1" dirty="0">
                <a:latin typeface="Times New Roman" pitchFamily="18" charset="0"/>
                <a:cs typeface="Times New Roman" pitchFamily="18" charset="0"/>
              </a:rPr>
              <a:t> отца сменяется маской всепрощающей матери). Такое «мелькание» вызывает чувство тревожности и расщепления самооценки у ребенка.</a:t>
            </a:r>
          </a:p>
          <a:p>
            <a:endParaRPr lang="ru-RU" dirty="0"/>
          </a:p>
        </p:txBody>
      </p:sp>
    </p:spTree>
    <p:extLst>
      <p:ext uri="{BB962C8B-B14F-4D97-AF65-F5344CB8AC3E}">
        <p14:creationId xmlns:p14="http://schemas.microsoft.com/office/powerpoint/2010/main" val="39046804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ru-RU" b="1" u="sng" dirty="0">
                <a:effectLst/>
              </a:rPr>
              <a:t>Семейное насилие </a:t>
            </a:r>
            <a:r>
              <a:rPr lang="ru-RU" b="1" u="sng" dirty="0" smtClean="0">
                <a:effectLst/>
              </a:rPr>
              <a:t/>
            </a:r>
            <a:br>
              <a:rPr lang="ru-RU" b="1" u="sng" dirty="0" smtClean="0">
                <a:effectLst/>
              </a:rPr>
            </a:br>
            <a:r>
              <a:rPr lang="ru-RU" b="1" u="sng" dirty="0" smtClean="0">
                <a:effectLst/>
              </a:rPr>
              <a:t>или </a:t>
            </a:r>
            <a:r>
              <a:rPr lang="ru-RU" b="1" u="sng" dirty="0">
                <a:effectLst/>
              </a:rPr>
              <a:t>жестокое обращение в семье</a:t>
            </a:r>
            <a:endParaRPr lang="ru-RU" dirty="0"/>
          </a:p>
        </p:txBody>
      </p:sp>
      <p:sp>
        <p:nvSpPr>
          <p:cNvPr id="3" name="Объект 2"/>
          <p:cNvSpPr>
            <a:spLocks noGrp="1"/>
          </p:cNvSpPr>
          <p:nvPr>
            <p:ph idx="1"/>
          </p:nvPr>
        </p:nvSpPr>
        <p:spPr>
          <a:xfrm>
            <a:off x="304800" y="1556792"/>
            <a:ext cx="8686800" cy="4523333"/>
          </a:xfrm>
        </p:spPr>
        <p:txBody>
          <a:bodyPr/>
          <a:lstStyle/>
          <a:p>
            <a:pPr marL="0" indent="0" algn="just">
              <a:buNone/>
            </a:pPr>
            <a:r>
              <a:rPr lang="ru-RU" b="1" dirty="0" smtClean="0"/>
              <a:t>	</a:t>
            </a:r>
          </a:p>
          <a:p>
            <a:pPr marL="0" indent="0" algn="just">
              <a:buNone/>
            </a:pPr>
            <a:r>
              <a:rPr lang="ru-RU" b="1" dirty="0"/>
              <a:t>	</a:t>
            </a:r>
            <a:r>
              <a:rPr lang="ru-RU" b="1" dirty="0" smtClean="0"/>
              <a:t>Даже </a:t>
            </a:r>
            <a:r>
              <a:rPr lang="ru-RU" b="1" dirty="0"/>
              <a:t>в благополучных семьях, где родители испытывают искреннюю любовь и привязанность к своим детям, в воспитательном процессе могут использоваться такие формы воздействия на ребенка, как телесные наказания, запугивание, лишение ребенка общения, прогулок или еды</a:t>
            </a:r>
          </a:p>
        </p:txBody>
      </p:sp>
    </p:spTree>
    <p:extLst>
      <p:ext uri="{BB962C8B-B14F-4D97-AF65-F5344CB8AC3E}">
        <p14:creationId xmlns:p14="http://schemas.microsoft.com/office/powerpoint/2010/main" val="34980103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ru-RU" b="1" dirty="0" smtClean="0">
                <a:effectLst/>
              </a:rPr>
              <a:t/>
            </a:r>
            <a:br>
              <a:rPr lang="ru-RU" b="1" dirty="0" smtClean="0">
                <a:effectLst/>
              </a:rPr>
            </a:br>
            <a:r>
              <a:rPr lang="ru-RU" b="1" dirty="0" smtClean="0">
                <a:effectLst/>
              </a:rPr>
              <a:t>Виды </a:t>
            </a:r>
            <a:r>
              <a:rPr lang="ru-RU" b="1" dirty="0">
                <a:effectLst/>
              </a:rPr>
              <a:t>жестокого обращения с детьми</a:t>
            </a:r>
            <a:r>
              <a:rPr lang="ru-RU" dirty="0">
                <a:effectLst/>
              </a:rPr>
              <a:t/>
            </a:r>
            <a:br>
              <a:rPr lang="ru-RU" dirty="0">
                <a:effectLst/>
              </a:rPr>
            </a:br>
            <a:endParaRPr lang="ru-RU" dirty="0"/>
          </a:p>
        </p:txBody>
      </p:sp>
      <p:sp>
        <p:nvSpPr>
          <p:cNvPr id="3" name="Объект 2"/>
          <p:cNvSpPr>
            <a:spLocks noGrp="1"/>
          </p:cNvSpPr>
          <p:nvPr>
            <p:ph idx="1"/>
          </p:nvPr>
        </p:nvSpPr>
        <p:spPr>
          <a:xfrm>
            <a:off x="971600" y="2348880"/>
            <a:ext cx="8020000" cy="3731245"/>
          </a:xfrm>
        </p:spPr>
        <p:txBody>
          <a:bodyPr/>
          <a:lstStyle/>
          <a:p>
            <a:pPr algn="just"/>
            <a:r>
              <a:rPr lang="ru-RU" sz="4000" b="1" dirty="0" smtClean="0"/>
              <a:t> Физическое</a:t>
            </a:r>
            <a:endParaRPr lang="ru-RU" sz="4000" b="1" dirty="0"/>
          </a:p>
          <a:p>
            <a:pPr algn="just"/>
            <a:r>
              <a:rPr lang="ru-RU" sz="4000" b="1" dirty="0" smtClean="0"/>
              <a:t> Эмоциональное </a:t>
            </a:r>
          </a:p>
          <a:p>
            <a:pPr algn="just"/>
            <a:r>
              <a:rPr lang="ru-RU" sz="4000" b="1" dirty="0" smtClean="0"/>
              <a:t> Сексуальное насилие</a:t>
            </a:r>
          </a:p>
          <a:p>
            <a:pPr algn="just"/>
            <a:r>
              <a:rPr lang="ru-RU" sz="4000" b="1" dirty="0" smtClean="0"/>
              <a:t> Пренебрежение</a:t>
            </a:r>
            <a:endParaRPr lang="ru-RU" sz="4000" b="1" dirty="0"/>
          </a:p>
          <a:p>
            <a:endParaRPr lang="ru-RU" dirty="0"/>
          </a:p>
        </p:txBody>
      </p:sp>
    </p:spTree>
    <p:extLst>
      <p:ext uri="{BB962C8B-B14F-4D97-AF65-F5344CB8AC3E}">
        <p14:creationId xmlns:p14="http://schemas.microsoft.com/office/powerpoint/2010/main" val="15719730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just"/>
            <a:r>
              <a:rPr lang="ru-RU" b="1" i="1" u="sng" dirty="0"/>
              <a:t>Физическое насилие</a:t>
            </a:r>
            <a:r>
              <a:rPr lang="ru-RU" b="1" dirty="0"/>
              <a:t> над ребенком </a:t>
            </a:r>
            <a:r>
              <a:rPr lang="ru-RU" b="1" dirty="0" smtClean="0"/>
              <a:t>включает </a:t>
            </a:r>
            <a:r>
              <a:rPr lang="ru-RU" b="1" dirty="0"/>
              <a:t>в себя нанесение побоев, избиение, причинение любых физических страданий. Как правило, на теле ребенка можно увидеть следы побоев, синяки, </a:t>
            </a:r>
            <a:r>
              <a:rPr lang="ru-RU" b="1" dirty="0" err="1"/>
              <a:t>кроводтеки</a:t>
            </a:r>
            <a:r>
              <a:rPr lang="ru-RU" b="1" dirty="0"/>
              <a:t> и порезы, переломы и другие </a:t>
            </a:r>
            <a:r>
              <a:rPr lang="ru-RU" b="1" dirty="0" smtClean="0"/>
              <a:t>следы, </a:t>
            </a:r>
            <a:r>
              <a:rPr lang="ru-RU" b="1" dirty="0"/>
              <a:t>которым так же могут сопутствовать внутренние повреждения органов и тканей</a:t>
            </a:r>
          </a:p>
        </p:txBody>
      </p:sp>
      <p:sp>
        <p:nvSpPr>
          <p:cNvPr id="4" name="Заголовок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ru-RU" b="1" dirty="0" smtClean="0">
                <a:effectLst/>
              </a:rPr>
              <a:t/>
            </a:r>
            <a:br>
              <a:rPr lang="ru-RU" b="1" dirty="0" smtClean="0">
                <a:effectLst/>
              </a:rPr>
            </a:br>
            <a:r>
              <a:rPr lang="ru-RU" b="1" dirty="0" smtClean="0">
                <a:effectLst/>
              </a:rPr>
              <a:t>Виды </a:t>
            </a:r>
            <a:r>
              <a:rPr lang="ru-RU" b="1" dirty="0">
                <a:effectLst/>
              </a:rPr>
              <a:t>жестокого обращения с детьми</a:t>
            </a:r>
            <a:r>
              <a:rPr lang="ru-RU" dirty="0">
                <a:effectLst/>
              </a:rPr>
              <a:t/>
            </a:r>
            <a:br>
              <a:rPr lang="ru-RU" dirty="0">
                <a:effectLst/>
              </a:rPr>
            </a:br>
            <a:endParaRPr lang="ru-RU" dirty="0"/>
          </a:p>
        </p:txBody>
      </p:sp>
    </p:spTree>
    <p:extLst>
      <p:ext uri="{BB962C8B-B14F-4D97-AF65-F5344CB8AC3E}">
        <p14:creationId xmlns:p14="http://schemas.microsoft.com/office/powerpoint/2010/main" val="35934899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algn="just"/>
            <a:r>
              <a:rPr lang="ru-RU" i="1" u="sng" dirty="0"/>
              <a:t>Эмоциональное насилие </a:t>
            </a:r>
            <a:r>
              <a:rPr lang="ru-RU" dirty="0"/>
              <a:t>проявляется в совершении взрослыми таких поступков, которые заставляют ребенка чувствовать себя ненужным, нелюбимым, в опасности. Такое поведение взрослых может варьироваться от криков и угроз до игнорирования ребенка и лишения его любви и заботы. Подобные действия не оставляют следов на теле ребенка, но могут быть не менее опасными для состояния ребенка</a:t>
            </a:r>
          </a:p>
        </p:txBody>
      </p:sp>
      <p:sp>
        <p:nvSpPr>
          <p:cNvPr id="4" name="Заголовок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ru-RU" b="1" dirty="0" smtClean="0">
                <a:effectLst/>
              </a:rPr>
              <a:t/>
            </a:r>
            <a:br>
              <a:rPr lang="ru-RU" b="1" dirty="0" smtClean="0">
                <a:effectLst/>
              </a:rPr>
            </a:br>
            <a:r>
              <a:rPr lang="ru-RU" b="1" dirty="0" smtClean="0">
                <a:effectLst/>
              </a:rPr>
              <a:t>Виды </a:t>
            </a:r>
            <a:r>
              <a:rPr lang="ru-RU" b="1" dirty="0">
                <a:effectLst/>
              </a:rPr>
              <a:t>жестокого обращения с детьми</a:t>
            </a:r>
            <a:r>
              <a:rPr lang="ru-RU" dirty="0">
                <a:effectLst/>
              </a:rPr>
              <a:t/>
            </a:r>
            <a:br>
              <a:rPr lang="ru-RU" dirty="0">
                <a:effectLst/>
              </a:rPr>
            </a:br>
            <a:endParaRPr lang="ru-RU" dirty="0"/>
          </a:p>
        </p:txBody>
      </p:sp>
    </p:spTree>
    <p:extLst>
      <p:ext uri="{BB962C8B-B14F-4D97-AF65-F5344CB8AC3E}">
        <p14:creationId xmlns:p14="http://schemas.microsoft.com/office/powerpoint/2010/main" val="5176646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10000"/>
          </a:bodyPr>
          <a:lstStyle/>
          <a:p>
            <a:pPr marL="0" indent="0" algn="ctr">
              <a:buNone/>
            </a:pPr>
            <a:r>
              <a:rPr lang="ru-RU" b="1" u="sng" dirty="0"/>
              <a:t>К эмоциональной форме насилия относятся</a:t>
            </a:r>
            <a:r>
              <a:rPr lang="ru-RU" b="1" dirty="0"/>
              <a:t>:</a:t>
            </a:r>
          </a:p>
          <a:p>
            <a:pPr algn="just"/>
            <a:r>
              <a:rPr lang="ru-RU" b="1" dirty="0"/>
              <a:t>- открытое неприятие и постоянная критика ребенка;</a:t>
            </a:r>
          </a:p>
          <a:p>
            <a:pPr algn="just"/>
            <a:r>
              <a:rPr lang="ru-RU" b="1" dirty="0"/>
              <a:t>- угрозы в адрес ребенка в открытой форме;</a:t>
            </a:r>
          </a:p>
          <a:p>
            <a:pPr algn="just"/>
            <a:r>
              <a:rPr lang="ru-RU" b="1" dirty="0"/>
              <a:t>- замечания, высказанные в оскорбительной форме, унижающие достоинство ребенка;</a:t>
            </a:r>
          </a:p>
          <a:p>
            <a:pPr algn="just"/>
            <a:r>
              <a:rPr lang="ru-RU" b="1" dirty="0"/>
              <a:t>- преднамеренное ограничение общения ребенка со сверстниками или другими значимыми взрослыми;</a:t>
            </a:r>
          </a:p>
          <a:p>
            <a:pPr algn="just"/>
            <a:r>
              <a:rPr lang="ru-RU" b="1" dirty="0"/>
              <a:t>- ложь и невыполнения взрослыми своих обещаний;</a:t>
            </a:r>
          </a:p>
          <a:p>
            <a:pPr algn="just"/>
            <a:r>
              <a:rPr lang="ru-RU" b="1" dirty="0"/>
              <a:t>- однократное грубое психическое воздействие, вызывающее у ребенка психическую травм</a:t>
            </a:r>
          </a:p>
        </p:txBody>
      </p:sp>
      <p:sp>
        <p:nvSpPr>
          <p:cNvPr id="4" name="Заголовок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ru-RU" b="1" dirty="0" smtClean="0">
                <a:effectLst/>
              </a:rPr>
              <a:t/>
            </a:r>
            <a:br>
              <a:rPr lang="ru-RU" b="1" dirty="0" smtClean="0">
                <a:effectLst/>
              </a:rPr>
            </a:br>
            <a:r>
              <a:rPr lang="ru-RU" b="1" dirty="0" smtClean="0">
                <a:effectLst/>
              </a:rPr>
              <a:t>Виды </a:t>
            </a:r>
            <a:r>
              <a:rPr lang="ru-RU" b="1" dirty="0">
                <a:effectLst/>
              </a:rPr>
              <a:t>жестокого обращения с детьми</a:t>
            </a:r>
            <a:r>
              <a:rPr lang="ru-RU" dirty="0">
                <a:effectLst/>
              </a:rPr>
              <a:t/>
            </a:r>
            <a:br>
              <a:rPr lang="ru-RU" dirty="0">
                <a:effectLst/>
              </a:rPr>
            </a:br>
            <a:endParaRPr lang="ru-RU" dirty="0"/>
          </a:p>
        </p:txBody>
      </p:sp>
    </p:spTree>
    <p:extLst>
      <p:ext uri="{BB962C8B-B14F-4D97-AF65-F5344CB8AC3E}">
        <p14:creationId xmlns:p14="http://schemas.microsoft.com/office/powerpoint/2010/main" val="2176833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latin typeface="Times New Roman" pitchFamily="18" charset="0"/>
                <a:cs typeface="Times New Roman" pitchFamily="18" charset="0"/>
              </a:rPr>
              <a:t>Демократичный или АВТОРИТЕТНЫЙ СТИЛЬ ВОСПИТАНИЯ </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0" y="1600200"/>
            <a:ext cx="9144000" cy="4997152"/>
          </a:xfrm>
        </p:spPr>
        <p:txBody>
          <a:bodyPr>
            <a:noAutofit/>
          </a:bodyPr>
          <a:lstStyle/>
          <a:p>
            <a:pPr algn="ctr">
              <a:buNone/>
            </a:pPr>
            <a:r>
              <a:rPr lang="ru-RU" sz="1600" b="1" i="1" dirty="0" smtClean="0">
                <a:latin typeface="Times New Roman" pitchFamily="18" charset="0"/>
                <a:cs typeface="Times New Roman" pitchFamily="18" charset="0"/>
              </a:rPr>
              <a:t>Особенности</a:t>
            </a:r>
            <a:r>
              <a:rPr lang="ru-RU" sz="1600" dirty="0" smtClean="0">
                <a:latin typeface="Times New Roman" pitchFamily="18" charset="0"/>
                <a:cs typeface="Times New Roman" pitchFamily="18" charset="0"/>
              </a:rPr>
              <a:t> </a:t>
            </a:r>
            <a:endParaRPr lang="ru-RU" sz="1600" dirty="0">
              <a:latin typeface="Times New Roman" pitchFamily="18" charset="0"/>
              <a:cs typeface="Times New Roman" pitchFamily="18" charset="0"/>
            </a:endParaRPr>
          </a:p>
          <a:p>
            <a:pPr>
              <a:buFont typeface="Wingdings" pitchFamily="2" charset="2"/>
              <a:buChar char="Ø"/>
            </a:pPr>
            <a:r>
              <a:rPr lang="ru-RU" sz="1600" b="1" dirty="0" smtClean="0">
                <a:solidFill>
                  <a:srgbClr val="0070C0"/>
                </a:solidFill>
                <a:latin typeface="Times New Roman" pitchFamily="18" charset="0"/>
                <a:cs typeface="Times New Roman" pitchFamily="18" charset="0"/>
              </a:rPr>
              <a:t>Родители </a:t>
            </a:r>
            <a:r>
              <a:rPr lang="ru-RU" sz="1600" b="1" dirty="0">
                <a:solidFill>
                  <a:srgbClr val="0070C0"/>
                </a:solidFill>
                <a:latin typeface="Times New Roman" pitchFamily="18" charset="0"/>
                <a:cs typeface="Times New Roman" pitchFamily="18" charset="0"/>
              </a:rPr>
              <a:t>в семье занимают лидирующие позиции, являясь авторитетом для ребенка. </a:t>
            </a:r>
            <a:endParaRPr lang="ru-RU" sz="1600" b="1" dirty="0" smtClean="0">
              <a:solidFill>
                <a:srgbClr val="0070C0"/>
              </a:solidFill>
              <a:latin typeface="Times New Roman" pitchFamily="18" charset="0"/>
              <a:cs typeface="Times New Roman" pitchFamily="18" charset="0"/>
            </a:endParaRPr>
          </a:p>
          <a:p>
            <a:pPr>
              <a:buFont typeface="Wingdings" pitchFamily="2" charset="2"/>
              <a:buChar char="Ø"/>
            </a:pPr>
            <a:r>
              <a:rPr lang="ru-RU" sz="1600" b="1" dirty="0" smtClean="0">
                <a:solidFill>
                  <a:srgbClr val="0070C0"/>
                </a:solidFill>
                <a:latin typeface="Times New Roman" pitchFamily="18" charset="0"/>
                <a:cs typeface="Times New Roman" pitchFamily="18" charset="0"/>
              </a:rPr>
              <a:t>Этот </a:t>
            </a:r>
            <a:r>
              <a:rPr lang="ru-RU" sz="1600" b="1" dirty="0">
                <a:solidFill>
                  <a:srgbClr val="0070C0"/>
                </a:solidFill>
                <a:latin typeface="Times New Roman" pitchFamily="18" charset="0"/>
                <a:cs typeface="Times New Roman" pitchFamily="18" charset="0"/>
              </a:rPr>
              <a:t>стиль характеризуется теплым эмоциональным принятием ребенка и высоким уровнем контроля со стороны взрослых.</a:t>
            </a:r>
            <a:r>
              <a:rPr lang="ru-RU" sz="1600" b="1" i="1" dirty="0">
                <a:solidFill>
                  <a:srgbClr val="0070C0"/>
                </a:solidFill>
                <a:latin typeface="Times New Roman" pitchFamily="18" charset="0"/>
                <a:cs typeface="Times New Roman" pitchFamily="18" charset="0"/>
              </a:rPr>
              <a:t> </a:t>
            </a:r>
            <a:endParaRPr lang="ru-RU" sz="1600" b="1" i="1" dirty="0" smtClean="0">
              <a:solidFill>
                <a:srgbClr val="0070C0"/>
              </a:solidFill>
              <a:latin typeface="Times New Roman" pitchFamily="18" charset="0"/>
              <a:cs typeface="Times New Roman" pitchFamily="18" charset="0"/>
            </a:endParaRPr>
          </a:p>
          <a:p>
            <a:pPr>
              <a:buFont typeface="Wingdings" pitchFamily="2" charset="2"/>
              <a:buChar char="Ø"/>
            </a:pPr>
            <a:r>
              <a:rPr lang="ru-RU" sz="1600" b="1" dirty="0" smtClean="0">
                <a:solidFill>
                  <a:srgbClr val="0070C0"/>
                </a:solidFill>
                <a:latin typeface="Times New Roman" pitchFamily="18" charset="0"/>
                <a:cs typeface="Times New Roman" pitchFamily="18" charset="0"/>
              </a:rPr>
              <a:t>При </a:t>
            </a:r>
            <a:r>
              <a:rPr lang="ru-RU" sz="1600" b="1" dirty="0">
                <a:solidFill>
                  <a:srgbClr val="0070C0"/>
                </a:solidFill>
                <a:latin typeface="Times New Roman" pitchFamily="18" charset="0"/>
                <a:cs typeface="Times New Roman" pitchFamily="18" charset="0"/>
              </a:rPr>
              <a:t>таком стиле общения родители ориентированы на личность ребенка, его активной роли в семье, собственной жизни. </a:t>
            </a:r>
            <a:endParaRPr lang="ru-RU" sz="1600" b="1" dirty="0" smtClean="0">
              <a:solidFill>
                <a:srgbClr val="0070C0"/>
              </a:solidFill>
              <a:latin typeface="Times New Roman" pitchFamily="18" charset="0"/>
              <a:cs typeface="Times New Roman" pitchFamily="18" charset="0"/>
            </a:endParaRPr>
          </a:p>
          <a:p>
            <a:pPr>
              <a:buFont typeface="Wingdings" pitchFamily="2" charset="2"/>
              <a:buChar char="Ø"/>
            </a:pPr>
            <a:r>
              <a:rPr lang="ru-RU" sz="1600" b="1" dirty="0" smtClean="0">
                <a:solidFill>
                  <a:srgbClr val="0070C0"/>
                </a:solidFill>
                <a:latin typeface="Times New Roman" pitchFamily="18" charset="0"/>
                <a:cs typeface="Times New Roman" pitchFamily="18" charset="0"/>
              </a:rPr>
              <a:t>Ребенок </a:t>
            </a:r>
            <a:r>
              <a:rPr lang="ru-RU" sz="1600" b="1" dirty="0">
                <a:solidFill>
                  <a:srgbClr val="0070C0"/>
                </a:solidFill>
                <a:latin typeface="Times New Roman" pitchFamily="18" charset="0"/>
                <a:cs typeface="Times New Roman" pitchFamily="18" charset="0"/>
              </a:rPr>
              <a:t>воспитывается как самостоятельная, самобытная личность. </a:t>
            </a:r>
            <a:endParaRPr lang="ru-RU" sz="1600" b="1" dirty="0" smtClean="0">
              <a:solidFill>
                <a:srgbClr val="0070C0"/>
              </a:solidFill>
              <a:latin typeface="Times New Roman" pitchFamily="18" charset="0"/>
              <a:cs typeface="Times New Roman" pitchFamily="18" charset="0"/>
            </a:endParaRPr>
          </a:p>
          <a:p>
            <a:pPr>
              <a:buFont typeface="Wingdings" pitchFamily="2" charset="2"/>
              <a:buChar char="Ø"/>
            </a:pPr>
            <a:r>
              <a:rPr lang="ru-RU" sz="1600" b="1" dirty="0" smtClean="0">
                <a:solidFill>
                  <a:srgbClr val="0070C0"/>
                </a:solidFill>
                <a:latin typeface="Times New Roman" pitchFamily="18" charset="0"/>
                <a:cs typeface="Times New Roman" pitchFamily="18" charset="0"/>
              </a:rPr>
              <a:t>В </a:t>
            </a:r>
            <a:r>
              <a:rPr lang="ru-RU" sz="1600" b="1" dirty="0">
                <a:solidFill>
                  <a:srgbClr val="0070C0"/>
                </a:solidFill>
                <a:latin typeface="Times New Roman" pitchFamily="18" charset="0"/>
                <a:cs typeface="Times New Roman" pitchFamily="18" charset="0"/>
              </a:rPr>
              <a:t>такой семье практически отсутствуют физические наказания и словесная агрессия, родители стараются использовать логику в общении с детьми, стремятся договориться. </a:t>
            </a:r>
            <a:endParaRPr lang="ru-RU" sz="1600" b="1" dirty="0" smtClean="0">
              <a:solidFill>
                <a:srgbClr val="0070C0"/>
              </a:solidFill>
              <a:latin typeface="Times New Roman" pitchFamily="18" charset="0"/>
              <a:cs typeface="Times New Roman" pitchFamily="18" charset="0"/>
            </a:endParaRPr>
          </a:p>
          <a:p>
            <a:pPr>
              <a:buFont typeface="Wingdings" pitchFamily="2" charset="2"/>
              <a:buChar char="Ø"/>
            </a:pPr>
            <a:r>
              <a:rPr lang="ru-RU" sz="1600" b="1" dirty="0" smtClean="0">
                <a:solidFill>
                  <a:srgbClr val="0070C0"/>
                </a:solidFill>
                <a:latin typeface="Times New Roman" pitchFamily="18" charset="0"/>
                <a:cs typeface="Times New Roman" pitchFamily="18" charset="0"/>
              </a:rPr>
              <a:t>Уважают </a:t>
            </a:r>
            <a:r>
              <a:rPr lang="ru-RU" sz="1600" b="1" dirty="0">
                <a:solidFill>
                  <a:srgbClr val="0070C0"/>
                </a:solidFill>
                <a:latin typeface="Times New Roman" pitchFamily="18" charset="0"/>
                <a:cs typeface="Times New Roman" pitchFamily="18" charset="0"/>
              </a:rPr>
              <a:t>себя и своих детей</a:t>
            </a:r>
            <a:r>
              <a:rPr lang="ru-RU" sz="1600" b="1" dirty="0" smtClean="0">
                <a:solidFill>
                  <a:srgbClr val="0070C0"/>
                </a:solidFill>
                <a:latin typeface="Times New Roman" pitchFamily="18" charset="0"/>
                <a:cs typeface="Times New Roman" pitchFamily="18" charset="0"/>
              </a:rPr>
              <a:t>.</a:t>
            </a:r>
          </a:p>
          <a:p>
            <a:pPr>
              <a:buFont typeface="Wingdings" pitchFamily="2" charset="2"/>
              <a:buChar char="Ø"/>
            </a:pPr>
            <a:r>
              <a:rPr lang="ru-RU" sz="1600" b="1" dirty="0" smtClean="0">
                <a:solidFill>
                  <a:srgbClr val="0070C0"/>
                </a:solidFill>
                <a:latin typeface="Times New Roman" pitchFamily="18" charset="0"/>
                <a:cs typeface="Times New Roman" pitchFamily="18" charset="0"/>
              </a:rPr>
              <a:t>Родители </a:t>
            </a:r>
            <a:r>
              <a:rPr lang="ru-RU" sz="1600" b="1" dirty="0">
                <a:solidFill>
                  <a:srgbClr val="0070C0"/>
                </a:solidFill>
                <a:latin typeface="Times New Roman" pitchFamily="18" charset="0"/>
                <a:cs typeface="Times New Roman" pitchFamily="18" charset="0"/>
              </a:rPr>
              <a:t>обладают хорошим жизненным опытом и несут ответственность за своих детей.</a:t>
            </a:r>
          </a:p>
          <a:p>
            <a:pPr>
              <a:buNone/>
            </a:pPr>
            <a:r>
              <a:rPr lang="ru-RU" sz="1600" b="1" dirty="0" smtClean="0">
                <a:solidFill>
                  <a:srgbClr val="0070C0"/>
                </a:solidFill>
                <a:latin typeface="Times New Roman" pitchFamily="18" charset="0"/>
                <a:cs typeface="Times New Roman" pitchFamily="18" charset="0"/>
              </a:rPr>
              <a:t>                             Для </a:t>
            </a:r>
            <a:r>
              <a:rPr lang="ru-RU" sz="1600" b="1" dirty="0">
                <a:solidFill>
                  <a:srgbClr val="0070C0"/>
                </a:solidFill>
                <a:latin typeface="Times New Roman" pitchFamily="18" charset="0"/>
                <a:cs typeface="Times New Roman" pitchFamily="18" charset="0"/>
              </a:rPr>
              <a:t>родителей, придерживающихся этого стиля, характерны:</a:t>
            </a:r>
            <a:br>
              <a:rPr lang="ru-RU" sz="1600" b="1" dirty="0">
                <a:solidFill>
                  <a:srgbClr val="0070C0"/>
                </a:solidFill>
                <a:latin typeface="Times New Roman" pitchFamily="18" charset="0"/>
                <a:cs typeface="Times New Roman" pitchFamily="18" charset="0"/>
              </a:rPr>
            </a:br>
            <a:r>
              <a:rPr lang="ru-RU" sz="1600" b="1" dirty="0">
                <a:solidFill>
                  <a:srgbClr val="0070C0"/>
                </a:solidFill>
                <a:latin typeface="Times New Roman" pitchFamily="18" charset="0"/>
                <a:cs typeface="Times New Roman" pitchFamily="18" charset="0"/>
              </a:rPr>
              <a:t>- активно-положительное отношение к ребенку; </a:t>
            </a:r>
            <a:br>
              <a:rPr lang="ru-RU" sz="1600" b="1" dirty="0">
                <a:solidFill>
                  <a:srgbClr val="0070C0"/>
                </a:solidFill>
                <a:latin typeface="Times New Roman" pitchFamily="18" charset="0"/>
                <a:cs typeface="Times New Roman" pitchFamily="18" charset="0"/>
              </a:rPr>
            </a:br>
            <a:r>
              <a:rPr lang="ru-RU" sz="1600" b="1" dirty="0">
                <a:solidFill>
                  <a:srgbClr val="0070C0"/>
                </a:solidFill>
                <a:latin typeface="Times New Roman" pitchFamily="18" charset="0"/>
                <a:cs typeface="Times New Roman" pitchFamily="18" charset="0"/>
              </a:rPr>
              <a:t>- адекватная оценка его возможностей, успехов и неудач; </a:t>
            </a:r>
            <a:br>
              <a:rPr lang="ru-RU" sz="1600" b="1" dirty="0">
                <a:solidFill>
                  <a:srgbClr val="0070C0"/>
                </a:solidFill>
                <a:latin typeface="Times New Roman" pitchFamily="18" charset="0"/>
                <a:cs typeface="Times New Roman" pitchFamily="18" charset="0"/>
              </a:rPr>
            </a:br>
            <a:r>
              <a:rPr lang="ru-RU" sz="1600" b="1" dirty="0">
                <a:solidFill>
                  <a:srgbClr val="0070C0"/>
                </a:solidFill>
                <a:latin typeface="Times New Roman" pitchFamily="18" charset="0"/>
                <a:cs typeface="Times New Roman" pitchFamily="18" charset="0"/>
              </a:rPr>
              <a:t>- им свойственны глубокое понимание ребенка, целей и мотивов его поведения; </a:t>
            </a:r>
            <a:br>
              <a:rPr lang="ru-RU" sz="1600" b="1" dirty="0">
                <a:solidFill>
                  <a:srgbClr val="0070C0"/>
                </a:solidFill>
                <a:latin typeface="Times New Roman" pitchFamily="18" charset="0"/>
                <a:cs typeface="Times New Roman" pitchFamily="18" charset="0"/>
              </a:rPr>
            </a:br>
            <a:r>
              <a:rPr lang="ru-RU" sz="1600" b="1" dirty="0">
                <a:solidFill>
                  <a:srgbClr val="0070C0"/>
                </a:solidFill>
                <a:latin typeface="Times New Roman" pitchFamily="18" charset="0"/>
                <a:cs typeface="Times New Roman" pitchFamily="18" charset="0"/>
              </a:rPr>
              <a:t>- умение прогнозировать развитие личности ребенка.</a:t>
            </a:r>
            <a:br>
              <a:rPr lang="ru-RU" sz="1600" b="1" dirty="0">
                <a:solidFill>
                  <a:srgbClr val="0070C0"/>
                </a:solidFill>
                <a:latin typeface="Times New Roman" pitchFamily="18" charset="0"/>
                <a:cs typeface="Times New Roman" pitchFamily="18" charset="0"/>
              </a:rPr>
            </a:br>
            <a:endParaRPr lang="ru-RU" sz="1600" b="1" dirty="0">
              <a:solidFill>
                <a:srgbClr val="0070C0"/>
              </a:solidFill>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1916832"/>
            <a:ext cx="8686800" cy="4163293"/>
          </a:xfrm>
        </p:spPr>
        <p:txBody>
          <a:bodyPr/>
          <a:lstStyle/>
          <a:p>
            <a:pPr algn="just"/>
            <a:r>
              <a:rPr lang="ru-RU" b="1" i="1" u="sng" dirty="0"/>
              <a:t>Сексуальное</a:t>
            </a:r>
            <a:r>
              <a:rPr lang="ru-RU" b="1" dirty="0"/>
              <a:t> насилие представляет собой любой сексуальный контакт между взрослым и ребенком или между детьми старшего и младшего возраста. Показ ребенку порнографии также является одним из видов сексуального насилия</a:t>
            </a:r>
          </a:p>
        </p:txBody>
      </p:sp>
      <p:sp>
        <p:nvSpPr>
          <p:cNvPr id="4" name="Заголовок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ru-RU" b="1" dirty="0" smtClean="0">
                <a:effectLst/>
              </a:rPr>
              <a:t/>
            </a:r>
            <a:br>
              <a:rPr lang="ru-RU" b="1" dirty="0" smtClean="0">
                <a:effectLst/>
              </a:rPr>
            </a:br>
            <a:r>
              <a:rPr lang="ru-RU" b="1" dirty="0" smtClean="0">
                <a:effectLst/>
              </a:rPr>
              <a:t>Виды </a:t>
            </a:r>
            <a:r>
              <a:rPr lang="ru-RU" b="1" dirty="0">
                <a:effectLst/>
              </a:rPr>
              <a:t>жестокого обращения с детьми</a:t>
            </a:r>
            <a:r>
              <a:rPr lang="ru-RU" dirty="0">
                <a:effectLst/>
              </a:rPr>
              <a:t/>
            </a:r>
            <a:br>
              <a:rPr lang="ru-RU" dirty="0">
                <a:effectLst/>
              </a:rPr>
            </a:br>
            <a:endParaRPr lang="ru-RU" dirty="0"/>
          </a:p>
        </p:txBody>
      </p:sp>
    </p:spTree>
    <p:extLst>
      <p:ext uri="{BB962C8B-B14F-4D97-AF65-F5344CB8AC3E}">
        <p14:creationId xmlns:p14="http://schemas.microsoft.com/office/powerpoint/2010/main" val="11965192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2276872"/>
            <a:ext cx="8686800" cy="3803253"/>
          </a:xfrm>
        </p:spPr>
        <p:txBody>
          <a:bodyPr/>
          <a:lstStyle/>
          <a:p>
            <a:pPr algn="just"/>
            <a:r>
              <a:rPr lang="ru-RU" b="1" i="1" u="sng" dirty="0"/>
              <a:t>Пренебрежение</a:t>
            </a:r>
            <a:r>
              <a:rPr lang="ru-RU" b="1" dirty="0"/>
              <a:t> – это отсутствие элементарной заботы о ребенке, в результате чего нарушается его эмоциональное состояние и появляется угроза его здоровью или </a:t>
            </a:r>
            <a:r>
              <a:rPr lang="ru-RU" b="1" dirty="0" smtClean="0"/>
              <a:t>развитию</a:t>
            </a:r>
            <a:endParaRPr lang="ru-RU" b="1" dirty="0"/>
          </a:p>
          <a:p>
            <a:endParaRPr lang="ru-RU" dirty="0"/>
          </a:p>
        </p:txBody>
      </p:sp>
      <p:sp>
        <p:nvSpPr>
          <p:cNvPr id="4" name="Заголовок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ru-RU" b="1" dirty="0" smtClean="0">
                <a:effectLst/>
              </a:rPr>
              <a:t/>
            </a:r>
            <a:br>
              <a:rPr lang="ru-RU" b="1" dirty="0" smtClean="0">
                <a:effectLst/>
              </a:rPr>
            </a:br>
            <a:r>
              <a:rPr lang="ru-RU" b="1" dirty="0" smtClean="0">
                <a:effectLst/>
              </a:rPr>
              <a:t>Виды </a:t>
            </a:r>
            <a:r>
              <a:rPr lang="ru-RU" b="1" dirty="0">
                <a:effectLst/>
              </a:rPr>
              <a:t>жестокого обращения с детьми</a:t>
            </a:r>
            <a:r>
              <a:rPr lang="ru-RU" dirty="0">
                <a:effectLst/>
              </a:rPr>
              <a:t/>
            </a:r>
            <a:br>
              <a:rPr lang="ru-RU" dirty="0">
                <a:effectLst/>
              </a:rPr>
            </a:br>
            <a:endParaRPr lang="ru-RU" dirty="0"/>
          </a:p>
        </p:txBody>
      </p:sp>
    </p:spTree>
    <p:extLst>
      <p:ext uri="{BB962C8B-B14F-4D97-AF65-F5344CB8AC3E}">
        <p14:creationId xmlns:p14="http://schemas.microsoft.com/office/powerpoint/2010/main" val="15538814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r>
              <a:rPr lang="ru-RU" b="1" i="1" u="sng" dirty="0"/>
              <a:t>К пренебрежению элементарными нуждами относятся:</a:t>
            </a:r>
          </a:p>
          <a:p>
            <a:pPr algn="just"/>
            <a:r>
              <a:rPr lang="ru-RU" b="1" dirty="0"/>
              <a:t>- отсутствие адекватных возрасту и потребностям ребенка питания, одежды, жилья, образования, медицинской помощи;</a:t>
            </a:r>
          </a:p>
          <a:p>
            <a:pPr algn="just"/>
            <a:r>
              <a:rPr lang="ru-RU" b="1" dirty="0"/>
              <a:t>- отсутствие должного внимания и заботы, в результате чего ребенок может стать жертвой несчастного случая.</a:t>
            </a:r>
          </a:p>
          <a:p>
            <a:endParaRPr lang="ru-RU" dirty="0"/>
          </a:p>
        </p:txBody>
      </p:sp>
      <p:sp>
        <p:nvSpPr>
          <p:cNvPr id="4" name="Заголовок 1"/>
          <p:cNvSpPr>
            <a:spLocks noGrp="1"/>
          </p:cNvSpPr>
          <p:nvPr>
            <p:ph type="title"/>
          </p:nvPr>
        </p:nvSpPr>
        <p:spPr>
          <a:xfrm>
            <a:off x="323528" y="476672"/>
            <a:ext cx="8686800" cy="838200"/>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ru-RU" b="1" dirty="0" smtClean="0">
                <a:effectLst/>
              </a:rPr>
              <a:t/>
            </a:r>
            <a:br>
              <a:rPr lang="ru-RU" b="1" dirty="0" smtClean="0">
                <a:effectLst/>
              </a:rPr>
            </a:br>
            <a:r>
              <a:rPr lang="ru-RU" b="1" dirty="0" smtClean="0">
                <a:effectLst/>
              </a:rPr>
              <a:t>Виды </a:t>
            </a:r>
            <a:r>
              <a:rPr lang="ru-RU" b="1" dirty="0">
                <a:effectLst/>
              </a:rPr>
              <a:t>жестокого обращения с детьми</a:t>
            </a:r>
            <a:r>
              <a:rPr lang="ru-RU" dirty="0">
                <a:effectLst/>
              </a:rPr>
              <a:t/>
            </a:r>
            <a:br>
              <a:rPr lang="ru-RU" dirty="0">
                <a:effectLst/>
              </a:rPr>
            </a:br>
            <a:endParaRPr lang="ru-RU" dirty="0"/>
          </a:p>
        </p:txBody>
      </p:sp>
    </p:spTree>
    <p:extLst>
      <p:ext uri="{BB962C8B-B14F-4D97-AF65-F5344CB8AC3E}">
        <p14:creationId xmlns:p14="http://schemas.microsoft.com/office/powerpoint/2010/main" val="31974425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10000"/>
          </a:bodyPr>
          <a:lstStyle/>
          <a:p>
            <a:pPr marL="0" indent="0" algn="ctr">
              <a:buNone/>
            </a:pPr>
            <a:r>
              <a:rPr lang="ru-RU" b="1" i="1" dirty="0" smtClean="0"/>
              <a:t>Дети</a:t>
            </a:r>
            <a:r>
              <a:rPr lang="ru-RU" b="1" i="1" dirty="0"/>
              <a:t>, с которыми плохо обращаются, могут страдать во многих отношениях. Маленькие дети подвергаются особому риску. Они не могут расти должным образом, и часто испытывают трудности в  общении со сверстниками. Как правило, у таких детей занижена самооценка, они плохого мнения о себе и об окружающих. Часто бывают тревожны и агрессивны.</a:t>
            </a:r>
          </a:p>
          <a:p>
            <a:pPr marL="0" indent="0" algn="ctr">
              <a:buNone/>
            </a:pPr>
            <a:r>
              <a:rPr lang="ru-RU" b="1" i="1" dirty="0"/>
              <a:t>Дети не в состоянии понять, что насилие или пренебрежение не их вина. Часто они считают, что делают что-то неправильно и заслуживают такого отношения к себе</a:t>
            </a:r>
          </a:p>
        </p:txBody>
      </p:sp>
      <p:sp>
        <p:nvSpPr>
          <p:cNvPr id="4" name="Заголовок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ru-RU" b="1" dirty="0" smtClean="0">
                <a:effectLst/>
              </a:rPr>
              <a:t/>
            </a:r>
            <a:br>
              <a:rPr lang="ru-RU" b="1" dirty="0" smtClean="0">
                <a:effectLst/>
              </a:rPr>
            </a:br>
            <a:r>
              <a:rPr lang="ru-RU" b="1" dirty="0" smtClean="0">
                <a:effectLst/>
              </a:rPr>
              <a:t>Виды </a:t>
            </a:r>
            <a:r>
              <a:rPr lang="ru-RU" b="1" dirty="0">
                <a:effectLst/>
              </a:rPr>
              <a:t>жестокого обращения с детьми</a:t>
            </a:r>
            <a:r>
              <a:rPr lang="ru-RU" dirty="0">
                <a:effectLst/>
              </a:rPr>
              <a:t/>
            </a:r>
            <a:br>
              <a:rPr lang="ru-RU" dirty="0">
                <a:effectLst/>
              </a:rPr>
            </a:br>
            <a:endParaRPr lang="ru-RU" dirty="0"/>
          </a:p>
        </p:txBody>
      </p:sp>
    </p:spTree>
    <p:extLst>
      <p:ext uri="{BB962C8B-B14F-4D97-AF65-F5344CB8AC3E}">
        <p14:creationId xmlns:p14="http://schemas.microsoft.com/office/powerpoint/2010/main" val="39883784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ru-RU" b="1" dirty="0" smtClean="0">
                <a:effectLst/>
              </a:rPr>
              <a:t/>
            </a:r>
            <a:br>
              <a:rPr lang="ru-RU" b="1" dirty="0" smtClean="0">
                <a:effectLst/>
              </a:rPr>
            </a:br>
            <a:r>
              <a:rPr lang="ru-RU" b="1" dirty="0" err="1" smtClean="0">
                <a:effectLst/>
              </a:rPr>
              <a:t>Перфекционизм</a:t>
            </a:r>
            <a:r>
              <a:rPr lang="ru-RU" dirty="0">
                <a:effectLst/>
              </a:rPr>
              <a:t/>
            </a:r>
            <a:br>
              <a:rPr lang="ru-RU" dirty="0">
                <a:effectLst/>
              </a:rPr>
            </a:br>
            <a:endParaRPr lang="ru-RU" dirty="0"/>
          </a:p>
        </p:txBody>
      </p:sp>
      <p:sp>
        <p:nvSpPr>
          <p:cNvPr id="3" name="Объект 2"/>
          <p:cNvSpPr>
            <a:spLocks noGrp="1"/>
          </p:cNvSpPr>
          <p:nvPr>
            <p:ph idx="1"/>
          </p:nvPr>
        </p:nvSpPr>
        <p:spPr>
          <a:xfrm>
            <a:off x="304800" y="1772816"/>
            <a:ext cx="8686800" cy="4307309"/>
          </a:xfrm>
        </p:spPr>
        <p:txBody>
          <a:bodyPr/>
          <a:lstStyle/>
          <a:p>
            <a:pPr marL="0" indent="0" algn="just">
              <a:buNone/>
            </a:pPr>
            <a:r>
              <a:rPr lang="ru-RU" dirty="0" smtClean="0"/>
              <a:t>	</a:t>
            </a:r>
            <a:r>
              <a:rPr lang="ru-RU" b="1" i="1" u="sng" dirty="0" err="1" smtClean="0"/>
              <a:t>Перфекционизм</a:t>
            </a:r>
            <a:r>
              <a:rPr lang="ru-RU" b="1" dirty="0" smtClean="0"/>
              <a:t> </a:t>
            </a:r>
            <a:r>
              <a:rPr lang="ru-RU" b="1" dirty="0"/>
              <a:t>(от англ. </a:t>
            </a:r>
            <a:r>
              <a:rPr lang="ru-RU" b="1" dirty="0" err="1"/>
              <a:t>perfect</a:t>
            </a:r>
            <a:r>
              <a:rPr lang="ru-RU" b="1" dirty="0"/>
              <a:t> – совершенный, безупречный) – это такая психологическая особенность, которая толкает человека к совершенству любой ценой и во что бы то ни стало. Это жизнь без права на ошибку, это высокий стандарт требований к себе и окружающим</a:t>
            </a:r>
          </a:p>
        </p:txBody>
      </p:sp>
    </p:spTree>
    <p:extLst>
      <p:ext uri="{BB962C8B-B14F-4D97-AF65-F5344CB8AC3E}">
        <p14:creationId xmlns:p14="http://schemas.microsoft.com/office/powerpoint/2010/main" val="19475982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marL="0" indent="0" algn="ctr">
              <a:buNone/>
            </a:pPr>
            <a:r>
              <a:rPr lang="ru-RU" b="1" i="1" u="sng" dirty="0"/>
              <a:t>Родители </a:t>
            </a:r>
            <a:r>
              <a:rPr lang="ru-RU" b="1" i="1" u="sng" dirty="0" err="1"/>
              <a:t>перфекционисты</a:t>
            </a:r>
            <a:r>
              <a:rPr lang="ru-RU" b="1" dirty="0"/>
              <a:t>:</a:t>
            </a:r>
          </a:p>
          <a:p>
            <a:r>
              <a:rPr lang="ru-RU" b="1" dirty="0"/>
              <a:t>- нетерпимы к ошибкам своего ребенка;</a:t>
            </a:r>
          </a:p>
          <a:p>
            <a:r>
              <a:rPr lang="ru-RU" b="1" dirty="0"/>
              <a:t>- неспособны перенести неудачу своего ребенка;</a:t>
            </a:r>
          </a:p>
          <a:p>
            <a:r>
              <a:rPr lang="ru-RU" b="1" dirty="0"/>
              <a:t>- постоянное сравнение не в пользу ребенка;</a:t>
            </a:r>
          </a:p>
          <a:p>
            <a:r>
              <a:rPr lang="ru-RU" b="1" dirty="0"/>
              <a:t>- не умеют видеть позитив;</a:t>
            </a:r>
          </a:p>
          <a:p>
            <a:r>
              <a:rPr lang="ru-RU" b="1" dirty="0"/>
              <a:t>- высокий уровень тревожности.</a:t>
            </a:r>
          </a:p>
          <a:p>
            <a:pPr marL="0" indent="0" algn="ctr">
              <a:buNone/>
            </a:pPr>
            <a:r>
              <a:rPr lang="ru-RU" b="1" dirty="0"/>
              <a:t>В такой семье ребенок растет с заниженной самооценкой, неуверенностью в себе и высоким уровнем тревожности, пессимистом</a:t>
            </a:r>
          </a:p>
        </p:txBody>
      </p:sp>
      <p:sp>
        <p:nvSpPr>
          <p:cNvPr id="4" name="Заголовок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ru-RU" b="1" dirty="0" smtClean="0">
                <a:effectLst/>
              </a:rPr>
              <a:t/>
            </a:r>
            <a:br>
              <a:rPr lang="ru-RU" b="1" dirty="0" smtClean="0">
                <a:effectLst/>
              </a:rPr>
            </a:br>
            <a:r>
              <a:rPr lang="ru-RU" b="1" dirty="0" err="1" smtClean="0">
                <a:effectLst/>
              </a:rPr>
              <a:t>Перфекционизм</a:t>
            </a:r>
            <a:r>
              <a:rPr lang="ru-RU" dirty="0">
                <a:effectLst/>
              </a:rPr>
              <a:t/>
            </a:r>
            <a:br>
              <a:rPr lang="ru-RU" dirty="0">
                <a:effectLst/>
              </a:rPr>
            </a:br>
            <a:endParaRPr lang="ru-RU" dirty="0"/>
          </a:p>
        </p:txBody>
      </p:sp>
    </p:spTree>
    <p:extLst>
      <p:ext uri="{BB962C8B-B14F-4D97-AF65-F5344CB8AC3E}">
        <p14:creationId xmlns:p14="http://schemas.microsoft.com/office/powerpoint/2010/main" val="18291117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endParaRPr lang="ru-RU" b="1" dirty="0" smtClean="0"/>
          </a:p>
          <a:p>
            <a:pPr marL="0" indent="0" algn="just">
              <a:buNone/>
            </a:pPr>
            <a:r>
              <a:rPr lang="ru-RU" b="1" dirty="0" smtClean="0"/>
              <a:t>	В </a:t>
            </a:r>
            <a:r>
              <a:rPr lang="ru-RU" b="1" dirty="0"/>
              <a:t>такой семье ребенок растет с заниженной самооценкой, неуверенностью в себе и высоким уровнем тревожности, пессимистом</a:t>
            </a:r>
          </a:p>
          <a:p>
            <a:endParaRPr lang="ru-RU" dirty="0"/>
          </a:p>
        </p:txBody>
      </p:sp>
      <p:sp>
        <p:nvSpPr>
          <p:cNvPr id="4" name="Заголовок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ru-RU" b="1" dirty="0" smtClean="0">
                <a:effectLst/>
              </a:rPr>
              <a:t/>
            </a:r>
            <a:br>
              <a:rPr lang="ru-RU" b="1" dirty="0" smtClean="0">
                <a:effectLst/>
              </a:rPr>
            </a:br>
            <a:r>
              <a:rPr lang="ru-RU" b="1" dirty="0" err="1" smtClean="0">
                <a:effectLst/>
              </a:rPr>
              <a:t>Перфекционизм</a:t>
            </a:r>
            <a:r>
              <a:rPr lang="ru-RU" dirty="0">
                <a:effectLst/>
              </a:rPr>
              <a:t/>
            </a:r>
            <a:br>
              <a:rPr lang="ru-RU" dirty="0">
                <a:effectLst/>
              </a:rPr>
            </a:br>
            <a:endParaRPr lang="ru-RU" dirty="0"/>
          </a:p>
        </p:txBody>
      </p:sp>
    </p:spTree>
    <p:extLst>
      <p:ext uri="{BB962C8B-B14F-4D97-AF65-F5344CB8AC3E}">
        <p14:creationId xmlns:p14="http://schemas.microsoft.com/office/powerpoint/2010/main" val="10635871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800" dirty="0" smtClean="0"/>
              <a:t>Спасибо за внимание!</a:t>
            </a:r>
            <a:endParaRPr lang="ru-RU" sz="4800" dirty="0"/>
          </a:p>
        </p:txBody>
      </p:sp>
      <p:pic>
        <p:nvPicPr>
          <p:cNvPr id="1026" name="Picture 2" descr="K:\Мои рисунки\семья 9.JPG"/>
          <p:cNvPicPr>
            <a:picLocks noGrp="1" noChangeAspect="1" noChangeArrowheads="1"/>
          </p:cNvPicPr>
          <p:nvPr>
            <p:ph idx="1"/>
          </p:nvPr>
        </p:nvPicPr>
        <p:blipFill>
          <a:blip r:embed="rId2" cstate="print"/>
          <a:srcRect/>
          <a:stretch>
            <a:fillRect/>
          </a:stretch>
        </p:blipFill>
        <p:spPr bwMode="auto">
          <a:xfrm>
            <a:off x="876565" y="1554163"/>
            <a:ext cx="7543270" cy="452596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latin typeface="Times New Roman" pitchFamily="18" charset="0"/>
                <a:cs typeface="Times New Roman" pitchFamily="18" charset="0"/>
              </a:rPr>
              <a:t>демократичный СТИЛЬ ВОСПИТАНИЯ </a:t>
            </a:r>
            <a:endParaRPr lang="ru-RU" dirty="0"/>
          </a:p>
        </p:txBody>
      </p:sp>
      <p:sp>
        <p:nvSpPr>
          <p:cNvPr id="3" name="Содержимое 2"/>
          <p:cNvSpPr>
            <a:spLocks noGrp="1"/>
          </p:cNvSpPr>
          <p:nvPr>
            <p:ph idx="1"/>
          </p:nvPr>
        </p:nvSpPr>
        <p:spPr>
          <a:xfrm>
            <a:off x="467544" y="1412776"/>
            <a:ext cx="8229600" cy="5073427"/>
          </a:xfrm>
        </p:spPr>
        <p:txBody>
          <a:bodyPr>
            <a:normAutofit fontScale="70000" lnSpcReduction="20000"/>
          </a:bodyPr>
          <a:lstStyle/>
          <a:p>
            <a:pPr algn="ctr">
              <a:buNone/>
            </a:pPr>
            <a:r>
              <a:rPr lang="ru-RU" b="1" i="1" dirty="0" smtClean="0">
                <a:latin typeface="Times New Roman" pitchFamily="18" charset="0"/>
                <a:cs typeface="Times New Roman" pitchFamily="18" charset="0"/>
              </a:rPr>
              <a:t>Последствия</a:t>
            </a:r>
          </a:p>
          <a:p>
            <a:pPr>
              <a:buNone/>
            </a:pPr>
            <a:r>
              <a:rPr lang="ru-RU" dirty="0">
                <a:latin typeface="Times New Roman" pitchFamily="18" charset="0"/>
                <a:cs typeface="Times New Roman" pitchFamily="18" charset="0"/>
              </a:rPr>
              <a:t>При </a:t>
            </a:r>
            <a:r>
              <a:rPr lang="ru-RU" dirty="0" smtClean="0">
                <a:latin typeface="Times New Roman" pitchFamily="18" charset="0"/>
                <a:cs typeface="Times New Roman" pitchFamily="18" charset="0"/>
              </a:rPr>
              <a:t>демократичном </a:t>
            </a:r>
            <a:r>
              <a:rPr lang="ru-RU" dirty="0">
                <a:latin typeface="Times New Roman" pitchFamily="18" charset="0"/>
                <a:cs typeface="Times New Roman" pitchFamily="18" charset="0"/>
              </a:rPr>
              <a:t>стиле воспитания происходит </a:t>
            </a:r>
            <a:r>
              <a:rPr lang="ru-RU" dirty="0" smtClean="0">
                <a:latin typeface="Times New Roman" pitchFamily="18" charset="0"/>
                <a:cs typeface="Times New Roman" pitchFamily="18" charset="0"/>
              </a:rPr>
              <a:t>наиболее</a:t>
            </a:r>
          </a:p>
          <a:p>
            <a:pPr>
              <a:buNone/>
            </a:pPr>
            <a:r>
              <a:rPr lang="ru-RU" dirty="0" smtClean="0">
                <a:latin typeface="Times New Roman" pitchFamily="18" charset="0"/>
                <a:cs typeface="Times New Roman" pitchFamily="18" charset="0"/>
              </a:rPr>
              <a:t>гармоничное </a:t>
            </a:r>
            <a:r>
              <a:rPr lang="ru-RU" dirty="0">
                <a:latin typeface="Times New Roman" pitchFamily="18" charset="0"/>
                <a:cs typeface="Times New Roman" pitchFamily="18" charset="0"/>
              </a:rPr>
              <a:t>и разностороннее развитие личности ребенка. </a:t>
            </a:r>
            <a:r>
              <a:rPr lang="ru-RU" dirty="0" smtClean="0">
                <a:latin typeface="Times New Roman" pitchFamily="18" charset="0"/>
                <a:cs typeface="Times New Roman" pitchFamily="18" charset="0"/>
              </a:rPr>
              <a:t>Для</a:t>
            </a:r>
          </a:p>
          <a:p>
            <a:pPr>
              <a:buNone/>
            </a:pPr>
            <a:r>
              <a:rPr lang="ru-RU" dirty="0" smtClean="0">
                <a:latin typeface="Times New Roman" pitchFamily="18" charset="0"/>
                <a:cs typeface="Times New Roman" pitchFamily="18" charset="0"/>
              </a:rPr>
              <a:t>детей</a:t>
            </a:r>
            <a:r>
              <a:rPr lang="ru-RU" dirty="0">
                <a:latin typeface="Times New Roman" pitchFamily="18" charset="0"/>
                <a:cs typeface="Times New Roman" pitchFamily="18" charset="0"/>
              </a:rPr>
              <a:t>, воспитанных в подобных семьях, характерны:</a:t>
            </a:r>
          </a:p>
          <a:p>
            <a:pPr>
              <a:buFont typeface="Wingdings" pitchFamily="2" charset="2"/>
              <a:buChar char="Ø"/>
            </a:pPr>
            <a:r>
              <a:rPr lang="ru-RU" sz="3400" dirty="0" smtClean="0">
                <a:solidFill>
                  <a:srgbClr val="002060"/>
                </a:solidFill>
                <a:latin typeface="Times New Roman" pitchFamily="18" charset="0"/>
                <a:cs typeface="Times New Roman" pitchFamily="18" charset="0"/>
              </a:rPr>
              <a:t>Высокая </a:t>
            </a:r>
            <a:r>
              <a:rPr lang="ru-RU" sz="3400" dirty="0">
                <a:solidFill>
                  <a:srgbClr val="002060"/>
                </a:solidFill>
                <a:latin typeface="Times New Roman" pitchFamily="18" charset="0"/>
                <a:cs typeface="Times New Roman" pitchFamily="18" charset="0"/>
              </a:rPr>
              <a:t>самооценка, </a:t>
            </a:r>
            <a:r>
              <a:rPr lang="ru-RU" sz="3400" dirty="0" err="1">
                <a:solidFill>
                  <a:srgbClr val="002060"/>
                </a:solidFill>
                <a:latin typeface="Times New Roman" pitchFamily="18" charset="0"/>
                <a:cs typeface="Times New Roman" pitchFamily="18" charset="0"/>
              </a:rPr>
              <a:t>самопринятие</a:t>
            </a:r>
            <a:r>
              <a:rPr lang="ru-RU" sz="3400" dirty="0">
                <a:solidFill>
                  <a:srgbClr val="002060"/>
                </a:solidFill>
                <a:latin typeface="Times New Roman" pitchFamily="18" charset="0"/>
                <a:cs typeface="Times New Roman" pitchFamily="18" charset="0"/>
              </a:rPr>
              <a:t>, </a:t>
            </a:r>
            <a:r>
              <a:rPr lang="ru-RU" sz="3400" dirty="0" smtClean="0">
                <a:solidFill>
                  <a:srgbClr val="002060"/>
                </a:solidFill>
                <a:latin typeface="Times New Roman" pitchFamily="18" charset="0"/>
                <a:cs typeface="Times New Roman" pitchFamily="18" charset="0"/>
              </a:rPr>
              <a:t>самоконтроль.</a:t>
            </a:r>
          </a:p>
          <a:p>
            <a:pPr>
              <a:buFont typeface="Wingdings" pitchFamily="2" charset="2"/>
              <a:buChar char="Ø"/>
            </a:pPr>
            <a:r>
              <a:rPr lang="ru-RU" sz="3400" dirty="0" smtClean="0">
                <a:solidFill>
                  <a:srgbClr val="002060"/>
                </a:solidFill>
                <a:latin typeface="Times New Roman" pitchFamily="18" charset="0"/>
                <a:cs typeface="Times New Roman" pitchFamily="18" charset="0"/>
              </a:rPr>
              <a:t>Умение </a:t>
            </a:r>
            <a:r>
              <a:rPr lang="ru-RU" sz="3400" dirty="0">
                <a:solidFill>
                  <a:srgbClr val="002060"/>
                </a:solidFill>
                <a:latin typeface="Times New Roman" pitchFamily="18" charset="0"/>
                <a:cs typeface="Times New Roman" pitchFamily="18" charset="0"/>
              </a:rPr>
              <a:t>самостоятельно принимать решения и отвечать за свои поступки</a:t>
            </a:r>
            <a:r>
              <a:rPr lang="ru-RU" sz="3400" dirty="0" smtClean="0">
                <a:solidFill>
                  <a:srgbClr val="002060"/>
                </a:solidFill>
                <a:latin typeface="Times New Roman" pitchFamily="18" charset="0"/>
                <a:cs typeface="Times New Roman" pitchFamily="18" charset="0"/>
              </a:rPr>
              <a:t>.</a:t>
            </a:r>
          </a:p>
          <a:p>
            <a:pPr>
              <a:buFont typeface="Wingdings" pitchFamily="2" charset="2"/>
              <a:buChar char="Ø"/>
            </a:pPr>
            <a:r>
              <a:rPr lang="ru-RU" sz="3400" dirty="0" smtClean="0">
                <a:solidFill>
                  <a:srgbClr val="002060"/>
                </a:solidFill>
                <a:latin typeface="Times New Roman" pitchFamily="18" charset="0"/>
                <a:cs typeface="Times New Roman" pitchFamily="18" charset="0"/>
              </a:rPr>
              <a:t> </a:t>
            </a:r>
            <a:r>
              <a:rPr lang="ru-RU" sz="3400" dirty="0">
                <a:solidFill>
                  <a:srgbClr val="002060"/>
                </a:solidFill>
                <a:latin typeface="Times New Roman" pitchFamily="18" charset="0"/>
                <a:cs typeface="Times New Roman" pitchFamily="18" charset="0"/>
              </a:rPr>
              <a:t>Инициативность и </a:t>
            </a:r>
            <a:r>
              <a:rPr lang="ru-RU" sz="3400" dirty="0" smtClean="0">
                <a:solidFill>
                  <a:srgbClr val="002060"/>
                </a:solidFill>
                <a:latin typeface="Times New Roman" pitchFamily="18" charset="0"/>
                <a:cs typeface="Times New Roman" pitchFamily="18" charset="0"/>
              </a:rPr>
              <a:t>целеустремленность.</a:t>
            </a:r>
          </a:p>
          <a:p>
            <a:pPr>
              <a:buFont typeface="Wingdings" pitchFamily="2" charset="2"/>
              <a:buChar char="Ø"/>
            </a:pPr>
            <a:r>
              <a:rPr lang="ru-RU" sz="3400" dirty="0" smtClean="0">
                <a:solidFill>
                  <a:srgbClr val="002060"/>
                </a:solidFill>
                <a:latin typeface="Times New Roman" pitchFamily="18" charset="0"/>
                <a:cs typeface="Times New Roman" pitchFamily="18" charset="0"/>
              </a:rPr>
              <a:t>Умение </a:t>
            </a:r>
            <a:r>
              <a:rPr lang="ru-RU" sz="3400" dirty="0">
                <a:solidFill>
                  <a:srgbClr val="002060"/>
                </a:solidFill>
                <a:latin typeface="Times New Roman" pitchFamily="18" charset="0"/>
                <a:cs typeface="Times New Roman" pitchFamily="18" charset="0"/>
              </a:rPr>
              <a:t>строить близкие и доброжелательные отношения с </a:t>
            </a:r>
            <a:r>
              <a:rPr lang="ru-RU" sz="3400" dirty="0" smtClean="0">
                <a:solidFill>
                  <a:srgbClr val="002060"/>
                </a:solidFill>
                <a:latin typeface="Times New Roman" pitchFamily="18" charset="0"/>
                <a:cs typeface="Times New Roman" pitchFamily="18" charset="0"/>
              </a:rPr>
              <a:t>окружающими.</a:t>
            </a:r>
          </a:p>
          <a:p>
            <a:pPr>
              <a:buFont typeface="Wingdings" pitchFamily="2" charset="2"/>
              <a:buChar char="Ø"/>
            </a:pPr>
            <a:r>
              <a:rPr lang="ru-RU" sz="3400" dirty="0" smtClean="0">
                <a:solidFill>
                  <a:srgbClr val="002060"/>
                </a:solidFill>
                <a:latin typeface="Times New Roman" pitchFamily="18" charset="0"/>
                <a:cs typeface="Times New Roman" pitchFamily="18" charset="0"/>
              </a:rPr>
              <a:t>Способность </a:t>
            </a:r>
            <a:r>
              <a:rPr lang="ru-RU" sz="3400" dirty="0">
                <a:solidFill>
                  <a:srgbClr val="002060"/>
                </a:solidFill>
                <a:latin typeface="Times New Roman" pitchFamily="18" charset="0"/>
                <a:cs typeface="Times New Roman" pitchFamily="18" charset="0"/>
              </a:rPr>
              <a:t>договариваться, находить компромиссные </a:t>
            </a:r>
            <a:r>
              <a:rPr lang="ru-RU" sz="3400" dirty="0" smtClean="0">
                <a:solidFill>
                  <a:srgbClr val="002060"/>
                </a:solidFill>
                <a:latin typeface="Times New Roman" pitchFamily="18" charset="0"/>
                <a:cs typeface="Times New Roman" pitchFamily="18" charset="0"/>
              </a:rPr>
              <a:t>решения.</a:t>
            </a:r>
          </a:p>
          <a:p>
            <a:pPr>
              <a:buFont typeface="Wingdings" pitchFamily="2" charset="2"/>
              <a:buChar char="Ø"/>
            </a:pPr>
            <a:r>
              <a:rPr lang="ru-RU" sz="3400" dirty="0" smtClean="0">
                <a:solidFill>
                  <a:srgbClr val="002060"/>
                </a:solidFill>
                <a:latin typeface="Times New Roman" pitchFamily="18" charset="0"/>
                <a:cs typeface="Times New Roman" pitchFamily="18" charset="0"/>
              </a:rPr>
              <a:t>Наличие </a:t>
            </a:r>
            <a:r>
              <a:rPr lang="ru-RU" sz="3400" dirty="0">
                <a:solidFill>
                  <a:srgbClr val="002060"/>
                </a:solidFill>
                <a:latin typeface="Times New Roman" pitchFamily="18" charset="0"/>
                <a:cs typeface="Times New Roman" pitchFamily="18" charset="0"/>
              </a:rPr>
              <a:t>собственного мнения и способность считаться с мнением окружающих.</a:t>
            </a:r>
            <a:br>
              <a:rPr lang="ru-RU" sz="3400" dirty="0">
                <a:solidFill>
                  <a:srgbClr val="002060"/>
                </a:solidFill>
                <a:latin typeface="Times New Roman" pitchFamily="18" charset="0"/>
                <a:cs typeface="Times New Roman" pitchFamily="18" charset="0"/>
              </a:rPr>
            </a:br>
            <a:endParaRPr lang="ru-RU" sz="3400" dirty="0">
              <a:solidFill>
                <a:srgbClr val="00206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latin typeface="Times New Roman" pitchFamily="18" charset="0"/>
                <a:cs typeface="Times New Roman" pitchFamily="18" charset="0"/>
              </a:rPr>
              <a:t>демократичный СТИЛЬ ВОСПИТАНИЯ </a:t>
            </a:r>
            <a:endParaRPr lang="ru-RU" dirty="0"/>
          </a:p>
        </p:txBody>
      </p:sp>
      <p:sp>
        <p:nvSpPr>
          <p:cNvPr id="3" name="Содержимое 2"/>
          <p:cNvSpPr>
            <a:spLocks noGrp="1"/>
          </p:cNvSpPr>
          <p:nvPr>
            <p:ph idx="1"/>
          </p:nvPr>
        </p:nvSpPr>
        <p:spPr/>
        <p:txBody>
          <a:bodyPr>
            <a:normAutofit/>
          </a:bodyPr>
          <a:lstStyle/>
          <a:p>
            <a:pPr algn="ctr">
              <a:buNone/>
            </a:pPr>
            <a:r>
              <a:rPr lang="ru-RU" sz="4400" b="1" i="1" dirty="0">
                <a:latin typeface="Times New Roman" pitchFamily="18" charset="0"/>
                <a:cs typeface="Times New Roman" pitchFamily="18" charset="0"/>
              </a:rPr>
              <a:t>Рекомендации</a:t>
            </a:r>
            <a:r>
              <a:rPr lang="ru-RU" sz="4400" dirty="0">
                <a:latin typeface="Times New Roman" pitchFamily="18" charset="0"/>
                <a:cs typeface="Times New Roman" pitchFamily="18" charset="0"/>
              </a:rPr>
              <a:t/>
            </a:r>
            <a:br>
              <a:rPr lang="ru-RU" sz="4400" dirty="0">
                <a:latin typeface="Times New Roman" pitchFamily="18" charset="0"/>
                <a:cs typeface="Times New Roman" pitchFamily="18" charset="0"/>
              </a:rPr>
            </a:br>
            <a:r>
              <a:rPr lang="ru-RU" sz="4400" dirty="0">
                <a:latin typeface="Times New Roman" pitchFamily="18" charset="0"/>
                <a:cs typeface="Times New Roman" pitchFamily="18" charset="0"/>
              </a:rPr>
              <a:t>Если в Вашей семье Вам удалось установить такие взаимоотношения, поделитесь своим опытом с другими!</a:t>
            </a:r>
            <a:r>
              <a:rPr lang="ru-RU" dirty="0"/>
              <a:t/>
            </a:r>
            <a:br>
              <a:rPr lang="ru-RU" dirty="0"/>
            </a:br>
            <a:r>
              <a:rPr lang="ru-RU" dirty="0"/>
              <a:t/>
            </a:r>
            <a:br>
              <a:rPr lang="ru-RU" dirty="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latin typeface="Times New Roman" pitchFamily="18" charset="0"/>
                <a:cs typeface="Times New Roman" pitchFamily="18" charset="0"/>
              </a:rPr>
              <a:t>АВТОРИТАРНЫЙ СТИЛЬ ВОСПИТАНИЯ </a:t>
            </a:r>
            <a:r>
              <a:rPr lang="ru-RU" b="1" dirty="0"/>
              <a:t> </a:t>
            </a:r>
            <a:endParaRPr lang="ru-RU" dirty="0"/>
          </a:p>
        </p:txBody>
      </p:sp>
      <p:sp>
        <p:nvSpPr>
          <p:cNvPr id="3" name="Содержимое 2"/>
          <p:cNvSpPr>
            <a:spLocks noGrp="1"/>
          </p:cNvSpPr>
          <p:nvPr>
            <p:ph idx="1"/>
          </p:nvPr>
        </p:nvSpPr>
        <p:spPr>
          <a:xfrm>
            <a:off x="107504" y="1484784"/>
            <a:ext cx="8856984" cy="5112568"/>
          </a:xfrm>
        </p:spPr>
        <p:txBody>
          <a:bodyPr>
            <a:noAutofit/>
          </a:bodyPr>
          <a:lstStyle/>
          <a:p>
            <a:pPr>
              <a:buNone/>
            </a:pPr>
            <a:r>
              <a:rPr lang="ru-RU" sz="2800" b="1" i="1" dirty="0" smtClean="0">
                <a:latin typeface="Times New Roman" pitchFamily="18" charset="0"/>
                <a:cs typeface="Times New Roman" pitchFamily="18" charset="0"/>
              </a:rPr>
              <a:t>                                   Особенности  </a:t>
            </a:r>
            <a:endParaRPr lang="ru-RU" sz="2800" i="1" dirty="0" smtClean="0">
              <a:latin typeface="Times New Roman" pitchFamily="18" charset="0"/>
              <a:cs typeface="Times New Roman" pitchFamily="18" charset="0"/>
            </a:endParaRPr>
          </a:p>
          <a:p>
            <a:pPr>
              <a:buFont typeface="Wingdings" pitchFamily="2" charset="2"/>
              <a:buChar char="Ø"/>
            </a:pPr>
            <a:r>
              <a:rPr lang="ru-RU" sz="2800" dirty="0" smtClean="0">
                <a:latin typeface="Times New Roman" pitchFamily="18" charset="0"/>
                <a:cs typeface="Times New Roman" pitchFamily="18" charset="0"/>
              </a:rPr>
              <a:t>Родители</a:t>
            </a:r>
            <a:r>
              <a:rPr lang="ru-RU" sz="2800" dirty="0">
                <a:latin typeface="Times New Roman" pitchFamily="18" charset="0"/>
                <a:cs typeface="Times New Roman" pitchFamily="18" charset="0"/>
              </a:rPr>
              <a:t>, придерживающиеся этого стиля, требуют от ребенка высоких </a:t>
            </a:r>
            <a:r>
              <a:rPr lang="ru-RU" sz="2800" dirty="0" smtClean="0">
                <a:latin typeface="Times New Roman" pitchFamily="18" charset="0"/>
                <a:cs typeface="Times New Roman" pitchFamily="18" charset="0"/>
              </a:rPr>
              <a:t>достижений. </a:t>
            </a:r>
          </a:p>
          <a:p>
            <a:pPr>
              <a:buFont typeface="Wingdings" pitchFamily="2" charset="2"/>
              <a:buChar char="Ø"/>
            </a:pPr>
            <a:r>
              <a:rPr lang="ru-RU" sz="2800" dirty="0">
                <a:latin typeface="Times New Roman" pitchFamily="18" charset="0"/>
                <a:cs typeface="Times New Roman" pitchFamily="18" charset="0"/>
              </a:rPr>
              <a:t>Н</a:t>
            </a:r>
            <a:r>
              <a:rPr lang="ru-RU" sz="2800" dirty="0" smtClean="0">
                <a:latin typeface="Times New Roman" pitchFamily="18" charset="0"/>
                <a:cs typeface="Times New Roman" pitchFamily="18" charset="0"/>
              </a:rPr>
              <a:t>аказывают </a:t>
            </a:r>
            <a:r>
              <a:rPr lang="ru-RU" sz="2800" dirty="0">
                <a:latin typeface="Times New Roman" pitchFamily="18" charset="0"/>
                <a:cs typeface="Times New Roman" pitchFamily="18" charset="0"/>
              </a:rPr>
              <a:t>за </a:t>
            </a:r>
            <a:r>
              <a:rPr lang="ru-RU" sz="2800" dirty="0" smtClean="0">
                <a:latin typeface="Times New Roman" pitchFamily="18" charset="0"/>
                <a:cs typeface="Times New Roman" pitchFamily="18" charset="0"/>
              </a:rPr>
              <a:t>неудачи. </a:t>
            </a:r>
          </a:p>
          <a:p>
            <a:pPr>
              <a:buFont typeface="Wingdings" pitchFamily="2" charset="2"/>
              <a:buChar char="Ø"/>
            </a:pPr>
            <a:r>
              <a:rPr lang="ru-RU" sz="2800" dirty="0">
                <a:latin typeface="Times New Roman" pitchFamily="18" charset="0"/>
                <a:cs typeface="Times New Roman" pitchFamily="18" charset="0"/>
              </a:rPr>
              <a:t>Ж</a:t>
            </a:r>
            <a:r>
              <a:rPr lang="ru-RU" sz="2800" dirty="0" smtClean="0">
                <a:latin typeface="Times New Roman" pitchFamily="18" charset="0"/>
                <a:cs typeface="Times New Roman" pitchFamily="18" charset="0"/>
              </a:rPr>
              <a:t>естко контролируют. </a:t>
            </a:r>
          </a:p>
          <a:p>
            <a:pPr>
              <a:buFont typeface="Wingdings" pitchFamily="2" charset="2"/>
              <a:buChar char="Ø"/>
            </a:pPr>
            <a:r>
              <a:rPr lang="ru-RU" sz="2800" dirty="0">
                <a:latin typeface="Times New Roman" pitchFamily="18" charset="0"/>
                <a:cs typeface="Times New Roman" pitchFamily="18" charset="0"/>
              </a:rPr>
              <a:t>В</a:t>
            </a:r>
            <a:r>
              <a:rPr lang="ru-RU" sz="2800" dirty="0" smtClean="0">
                <a:latin typeface="Times New Roman" pitchFamily="18" charset="0"/>
                <a:cs typeface="Times New Roman" pitchFamily="18" charset="0"/>
              </a:rPr>
              <a:t>торгаются </a:t>
            </a:r>
            <a:r>
              <a:rPr lang="ru-RU" sz="2800" dirty="0">
                <a:latin typeface="Times New Roman" pitchFamily="18" charset="0"/>
                <a:cs typeface="Times New Roman" pitchFamily="18" charset="0"/>
              </a:rPr>
              <a:t>в личное пространство </a:t>
            </a:r>
            <a:r>
              <a:rPr lang="ru-RU" sz="2800" dirty="0" smtClean="0">
                <a:latin typeface="Times New Roman" pitchFamily="18" charset="0"/>
                <a:cs typeface="Times New Roman" pitchFamily="18" charset="0"/>
              </a:rPr>
              <a:t>ребенка</a:t>
            </a:r>
            <a:r>
              <a:rPr lang="ru-RU" sz="2800" dirty="0">
                <a:latin typeface="Times New Roman" pitchFamily="18" charset="0"/>
                <a:cs typeface="Times New Roman" pitchFamily="18" charset="0"/>
              </a:rPr>
              <a:t>.</a:t>
            </a:r>
            <a:endParaRPr lang="ru-RU" sz="2800" dirty="0" smtClean="0">
              <a:latin typeface="Times New Roman" pitchFamily="18" charset="0"/>
              <a:cs typeface="Times New Roman" pitchFamily="18" charset="0"/>
            </a:endParaRPr>
          </a:p>
          <a:p>
            <a:pPr>
              <a:buFont typeface="Wingdings" pitchFamily="2" charset="2"/>
              <a:buChar char="Ø"/>
            </a:pPr>
            <a:r>
              <a:rPr lang="ru-RU" sz="2800" dirty="0">
                <a:latin typeface="Times New Roman" pitchFamily="18" charset="0"/>
                <a:cs typeface="Times New Roman" pitchFamily="18" charset="0"/>
              </a:rPr>
              <a:t>П</a:t>
            </a:r>
            <a:r>
              <a:rPr lang="ru-RU" sz="2800" dirty="0" smtClean="0">
                <a:latin typeface="Times New Roman" pitchFamily="18" charset="0"/>
                <a:cs typeface="Times New Roman" pitchFamily="18" charset="0"/>
              </a:rPr>
              <a:t>одавляют силой. </a:t>
            </a:r>
          </a:p>
          <a:p>
            <a:pPr>
              <a:buFont typeface="Wingdings" pitchFamily="2" charset="2"/>
              <a:buChar char="Ø"/>
            </a:pPr>
            <a:r>
              <a:rPr lang="ru-RU" sz="2800" dirty="0">
                <a:latin typeface="Times New Roman" pitchFamily="18" charset="0"/>
                <a:cs typeface="Times New Roman" pitchFamily="18" charset="0"/>
              </a:rPr>
              <a:t>Р</a:t>
            </a:r>
            <a:r>
              <a:rPr lang="ru-RU" sz="2800" dirty="0" smtClean="0">
                <a:latin typeface="Times New Roman" pitchFamily="18" charset="0"/>
                <a:cs typeface="Times New Roman" pitchFamily="18" charset="0"/>
              </a:rPr>
              <a:t>ешают </a:t>
            </a:r>
            <a:r>
              <a:rPr lang="ru-RU" sz="2800" dirty="0">
                <a:latin typeface="Times New Roman" pitchFamily="18" charset="0"/>
                <a:cs typeface="Times New Roman" pitchFamily="18" charset="0"/>
              </a:rPr>
              <a:t>за ребенка, что ему </a:t>
            </a:r>
            <a:r>
              <a:rPr lang="ru-RU" sz="2800" dirty="0" smtClean="0">
                <a:latin typeface="Times New Roman" pitchFamily="18" charset="0"/>
                <a:cs typeface="Times New Roman" pitchFamily="18" charset="0"/>
              </a:rPr>
              <a:t>лучше. </a:t>
            </a:r>
          </a:p>
          <a:p>
            <a:pPr>
              <a:buFont typeface="Wingdings" pitchFamily="2" charset="2"/>
              <a:buChar char="Ø"/>
            </a:pPr>
            <a:r>
              <a:rPr lang="ru-RU" sz="2800" dirty="0">
                <a:latin typeface="Times New Roman" pitchFamily="18" charset="0"/>
                <a:cs typeface="Times New Roman" pitchFamily="18" charset="0"/>
              </a:rPr>
              <a:t>Н</a:t>
            </a:r>
            <a:r>
              <a:rPr lang="ru-RU" sz="2800" dirty="0" smtClean="0">
                <a:latin typeface="Times New Roman" pitchFamily="18" charset="0"/>
                <a:cs typeface="Times New Roman" pitchFamily="18" charset="0"/>
              </a:rPr>
              <a:t>е </a:t>
            </a:r>
            <a:r>
              <a:rPr lang="ru-RU" sz="2800" dirty="0">
                <a:latin typeface="Times New Roman" pitchFamily="18" charset="0"/>
                <a:cs typeface="Times New Roman" pitchFamily="18" charset="0"/>
              </a:rPr>
              <a:t>интересуются личным мнением ребенка, не признают </a:t>
            </a:r>
            <a:r>
              <a:rPr lang="ru-RU" sz="2800" dirty="0" smtClean="0">
                <a:latin typeface="Times New Roman" pitchFamily="18" charset="0"/>
                <a:cs typeface="Times New Roman" pitchFamily="18" charset="0"/>
              </a:rPr>
              <a:t>его права</a:t>
            </a:r>
            <a:r>
              <a:rPr lang="ru-RU" sz="2800" dirty="0">
                <a:latin typeface="Times New Roman" pitchFamily="18" charset="0"/>
                <a:cs typeface="Times New Roman" pitchFamily="18" charset="0"/>
              </a:rPr>
              <a:t>. </a:t>
            </a:r>
            <a:r>
              <a:rPr lang="ru-RU" sz="1800" dirty="0">
                <a:latin typeface="Times New Roman" pitchFamily="18" charset="0"/>
                <a:cs typeface="Times New Roman" pitchFamily="18" charset="0"/>
              </a:rPr>
              <a:t>«Как я сказал, так и будет», «Я родитель, значит я прав».</a:t>
            </a:r>
            <a:r>
              <a:rPr lang="ru-RU" sz="2800" dirty="0">
                <a:latin typeface="Times New Roman" pitchFamily="18" charset="0"/>
                <a:cs typeface="Times New Roman" pitchFamily="18" charset="0"/>
              </a:rPr>
              <a:t> </a:t>
            </a:r>
            <a:br>
              <a:rPr lang="ru-RU" sz="2800" dirty="0">
                <a:latin typeface="Times New Roman" pitchFamily="18" charset="0"/>
                <a:cs typeface="Times New Roman" pitchFamily="18" charset="0"/>
              </a:rPr>
            </a:br>
            <a:r>
              <a:rPr lang="ru-RU" sz="2800" dirty="0">
                <a:latin typeface="Times New Roman" pitchFamily="18" charset="0"/>
                <a:cs typeface="Times New Roman" pitchFamily="18" charset="0"/>
              </a:rPr>
              <a:t/>
            </a:r>
            <a:br>
              <a:rPr lang="ru-RU" sz="2800" dirty="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itchFamily="18" charset="0"/>
                <a:cs typeface="Times New Roman" pitchFamily="18" charset="0"/>
              </a:rPr>
              <a:t>АВТОРИТАРНЫЙ СТИЛЬ ВОСПИТАНИЯ</a:t>
            </a:r>
            <a:endParaRPr lang="ru-RU" dirty="0"/>
          </a:p>
        </p:txBody>
      </p:sp>
      <p:sp>
        <p:nvSpPr>
          <p:cNvPr id="3" name="Содержимое 2"/>
          <p:cNvSpPr>
            <a:spLocks noGrp="1"/>
          </p:cNvSpPr>
          <p:nvPr>
            <p:ph idx="1"/>
          </p:nvPr>
        </p:nvSpPr>
        <p:spPr>
          <a:xfrm>
            <a:off x="179512" y="1556792"/>
            <a:ext cx="8784976" cy="5112568"/>
          </a:xfrm>
        </p:spPr>
        <p:txBody>
          <a:bodyPr>
            <a:normAutofit fontScale="55000" lnSpcReduction="20000"/>
          </a:bodyPr>
          <a:lstStyle/>
          <a:p>
            <a:pPr>
              <a:buNone/>
            </a:pPr>
            <a:r>
              <a:rPr lang="ru-RU" sz="3800" b="1" i="1" dirty="0" smtClean="0">
                <a:latin typeface="Times New Roman" pitchFamily="18" charset="0"/>
                <a:cs typeface="Times New Roman" pitchFamily="18" charset="0"/>
              </a:rPr>
              <a:t>                                                Последствия</a:t>
            </a:r>
            <a:r>
              <a:rPr lang="ru-RU" sz="3800" i="1" dirty="0">
                <a:latin typeface="Times New Roman" pitchFamily="18" charset="0"/>
                <a:cs typeface="Times New Roman" pitchFamily="18" charset="0"/>
              </a:rPr>
              <a:t/>
            </a:r>
            <a:br>
              <a:rPr lang="ru-RU" sz="3800" i="1" dirty="0">
                <a:latin typeface="Times New Roman" pitchFamily="18" charset="0"/>
                <a:cs typeface="Times New Roman" pitchFamily="18" charset="0"/>
              </a:rPr>
            </a:br>
            <a:r>
              <a:rPr lang="ru-RU" sz="3800" dirty="0">
                <a:latin typeface="Times New Roman" pitchFamily="18" charset="0"/>
                <a:cs typeface="Times New Roman" pitchFamily="18" charset="0"/>
              </a:rPr>
              <a:t> Характерным чертами личности ребенка, воспитанного в авторитарном стиле, могут быть следующие варианты:</a:t>
            </a:r>
            <a:br>
              <a:rPr lang="ru-RU" sz="3800" dirty="0">
                <a:latin typeface="Times New Roman" pitchFamily="18" charset="0"/>
                <a:cs typeface="Times New Roman" pitchFamily="18" charset="0"/>
              </a:rPr>
            </a:br>
            <a:r>
              <a:rPr lang="ru-RU" sz="4400" b="1" dirty="0">
                <a:solidFill>
                  <a:srgbClr val="002060"/>
                </a:solidFill>
                <a:latin typeface="Times New Roman" pitchFamily="18" charset="0"/>
                <a:cs typeface="Times New Roman" pitchFamily="18" charset="0"/>
              </a:rPr>
              <a:t/>
            </a:r>
            <a:br>
              <a:rPr lang="ru-RU" sz="4400" b="1" dirty="0">
                <a:solidFill>
                  <a:srgbClr val="002060"/>
                </a:solidFill>
                <a:latin typeface="Times New Roman" pitchFamily="18" charset="0"/>
                <a:cs typeface="Times New Roman" pitchFamily="18" charset="0"/>
              </a:rPr>
            </a:br>
            <a:r>
              <a:rPr lang="ru-RU" sz="4400" b="1" dirty="0">
                <a:solidFill>
                  <a:srgbClr val="002060"/>
                </a:solidFill>
                <a:latin typeface="Times New Roman" pitchFamily="18" charset="0"/>
                <a:cs typeface="Times New Roman" pitchFamily="18" charset="0"/>
              </a:rPr>
              <a:t>1 вариант – развитие слабой жизненной позиции:</a:t>
            </a:r>
            <a:br>
              <a:rPr lang="ru-RU" sz="4400" b="1" dirty="0">
                <a:solidFill>
                  <a:srgbClr val="002060"/>
                </a:solidFill>
                <a:latin typeface="Times New Roman" pitchFamily="18" charset="0"/>
                <a:cs typeface="Times New Roman" pitchFamily="18" charset="0"/>
              </a:rPr>
            </a:br>
            <a:r>
              <a:rPr lang="ru-RU" sz="4400" b="1" dirty="0">
                <a:solidFill>
                  <a:srgbClr val="002060"/>
                </a:solidFill>
                <a:latin typeface="Times New Roman" pitchFamily="18" charset="0"/>
                <a:cs typeface="Times New Roman" pitchFamily="18" charset="0"/>
              </a:rPr>
              <a:t>- потеря чувства собственного достоинства;</a:t>
            </a:r>
            <a:br>
              <a:rPr lang="ru-RU" sz="4400" b="1" dirty="0">
                <a:solidFill>
                  <a:srgbClr val="002060"/>
                </a:solidFill>
                <a:latin typeface="Times New Roman" pitchFamily="18" charset="0"/>
                <a:cs typeface="Times New Roman" pitchFamily="18" charset="0"/>
              </a:rPr>
            </a:br>
            <a:r>
              <a:rPr lang="ru-RU" sz="4400" b="1" dirty="0">
                <a:solidFill>
                  <a:srgbClr val="002060"/>
                </a:solidFill>
                <a:latin typeface="Times New Roman" pitchFamily="18" charset="0"/>
                <a:cs typeface="Times New Roman" pitchFamily="18" charset="0"/>
              </a:rPr>
              <a:t>- потеря способности принимать решения, отвечать за выбор;</a:t>
            </a:r>
            <a:br>
              <a:rPr lang="ru-RU" sz="4400" b="1" dirty="0">
                <a:solidFill>
                  <a:srgbClr val="002060"/>
                </a:solidFill>
                <a:latin typeface="Times New Roman" pitchFamily="18" charset="0"/>
                <a:cs typeface="Times New Roman" pitchFamily="18" charset="0"/>
              </a:rPr>
            </a:br>
            <a:r>
              <a:rPr lang="ru-RU" sz="4400" b="1" dirty="0">
                <a:solidFill>
                  <a:srgbClr val="002060"/>
                </a:solidFill>
                <a:latin typeface="Times New Roman" pitchFamily="18" charset="0"/>
                <a:cs typeface="Times New Roman" pitchFamily="18" charset="0"/>
              </a:rPr>
              <a:t>- потеря собственных желаний («чего же Я хочу?»);</a:t>
            </a:r>
          </a:p>
          <a:p>
            <a:pPr>
              <a:buNone/>
            </a:pPr>
            <a:r>
              <a:rPr lang="ru-RU" sz="4400" b="1" dirty="0" smtClean="0">
                <a:solidFill>
                  <a:srgbClr val="002060"/>
                </a:solidFill>
                <a:latin typeface="Times New Roman" pitchFamily="18" charset="0"/>
                <a:cs typeface="Times New Roman" pitchFamily="18" charset="0"/>
              </a:rPr>
              <a:t>     2 </a:t>
            </a:r>
            <a:r>
              <a:rPr lang="ru-RU" sz="4400" b="1" dirty="0">
                <a:solidFill>
                  <a:srgbClr val="002060"/>
                </a:solidFill>
                <a:latin typeface="Times New Roman" pitchFamily="18" charset="0"/>
                <a:cs typeface="Times New Roman" pitchFamily="18" charset="0"/>
              </a:rPr>
              <a:t>вариант – развитие деспотической личности:</a:t>
            </a:r>
            <a:br>
              <a:rPr lang="ru-RU" sz="4400" b="1" dirty="0">
                <a:solidFill>
                  <a:srgbClr val="002060"/>
                </a:solidFill>
                <a:latin typeface="Times New Roman" pitchFamily="18" charset="0"/>
                <a:cs typeface="Times New Roman" pitchFamily="18" charset="0"/>
              </a:rPr>
            </a:br>
            <a:r>
              <a:rPr lang="ru-RU" sz="4400" b="1" dirty="0">
                <a:solidFill>
                  <a:srgbClr val="002060"/>
                </a:solidFill>
                <a:latin typeface="Times New Roman" pitchFamily="18" charset="0"/>
                <a:cs typeface="Times New Roman" pitchFamily="18" charset="0"/>
              </a:rPr>
              <a:t>- ненависть к родителям;</a:t>
            </a:r>
            <a:br>
              <a:rPr lang="ru-RU" sz="4400" b="1" dirty="0">
                <a:solidFill>
                  <a:srgbClr val="002060"/>
                </a:solidFill>
                <a:latin typeface="Times New Roman" pitchFamily="18" charset="0"/>
                <a:cs typeface="Times New Roman" pitchFamily="18" charset="0"/>
              </a:rPr>
            </a:br>
            <a:r>
              <a:rPr lang="ru-RU" sz="4400" b="1" dirty="0">
                <a:solidFill>
                  <a:srgbClr val="002060"/>
                </a:solidFill>
                <a:latin typeface="Times New Roman" pitchFamily="18" charset="0"/>
                <a:cs typeface="Times New Roman" pitchFamily="18" charset="0"/>
              </a:rPr>
              <a:t>- решение вопросов только силой (кто сильнее, тот и прав);</a:t>
            </a:r>
            <a:br>
              <a:rPr lang="ru-RU" sz="4400" b="1" dirty="0">
                <a:solidFill>
                  <a:srgbClr val="002060"/>
                </a:solidFill>
                <a:latin typeface="Times New Roman" pitchFamily="18" charset="0"/>
                <a:cs typeface="Times New Roman" pitchFamily="18" charset="0"/>
              </a:rPr>
            </a:br>
            <a:r>
              <a:rPr lang="ru-RU" sz="4400" b="1" dirty="0">
                <a:solidFill>
                  <a:srgbClr val="002060"/>
                </a:solidFill>
                <a:latin typeface="Times New Roman" pitchFamily="18" charset="0"/>
                <a:cs typeface="Times New Roman" pitchFamily="18" charset="0"/>
              </a:rPr>
              <a:t>- грубое, циничное, деспотичное и хамское поведение и отношение к окружающим;</a:t>
            </a:r>
            <a:br>
              <a:rPr lang="ru-RU" sz="4400" b="1" dirty="0">
                <a:solidFill>
                  <a:srgbClr val="002060"/>
                </a:solidFill>
                <a:latin typeface="Times New Roman" pitchFamily="18" charset="0"/>
                <a:cs typeface="Times New Roman" pitchFamily="18" charset="0"/>
              </a:rPr>
            </a:br>
            <a:r>
              <a:rPr lang="ru-RU" sz="4400" b="1" dirty="0">
                <a:solidFill>
                  <a:srgbClr val="002060"/>
                </a:solidFill>
                <a:latin typeface="Times New Roman" pitchFamily="18" charset="0"/>
                <a:cs typeface="Times New Roman" pitchFamily="18" charset="0"/>
              </a:rPr>
              <a:t>- повышенная агрессивность и конфликтность.</a:t>
            </a:r>
            <a:br>
              <a:rPr lang="ru-RU" sz="4400" b="1" dirty="0">
                <a:solidFill>
                  <a:srgbClr val="002060"/>
                </a:solidFill>
                <a:latin typeface="Times New Roman" pitchFamily="18" charset="0"/>
                <a:cs typeface="Times New Roman" pitchFamily="18" charset="0"/>
              </a:rPr>
            </a:br>
            <a:r>
              <a:rPr lang="ru-RU" sz="4400" dirty="0">
                <a:latin typeface="Times New Roman" pitchFamily="18" charset="0"/>
                <a:cs typeface="Times New Roman" pitchFamily="18" charset="0"/>
              </a:rPr>
              <a:t/>
            </a:r>
            <a:br>
              <a:rPr lang="ru-RU" sz="4400" dirty="0">
                <a:latin typeface="Times New Roman" pitchFamily="18" charset="0"/>
                <a:cs typeface="Times New Roman" pitchFamily="18" charset="0"/>
              </a:rPr>
            </a:br>
            <a:endParaRPr lang="ru-RU" sz="4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737</TotalTime>
  <Words>2233</Words>
  <Application>Microsoft Office PowerPoint</Application>
  <PresentationFormat>Экран (4:3)</PresentationFormat>
  <Paragraphs>295</Paragraphs>
  <Slides>57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57</vt:i4>
      </vt:variant>
    </vt:vector>
  </HeadingPairs>
  <TitlesOfParts>
    <vt:vector size="58" baseType="lpstr">
      <vt:lpstr>Трек</vt:lpstr>
      <vt:lpstr> ПодготовИЛ: Драч О.В., Психолог отделения психологической помощи гражданам БУ «Когалымский комплексный центр социального обслуживания населения»  </vt:lpstr>
      <vt:lpstr> Семейное воспитание – это управляемая система взаимоотношений родителей с детьми, и ведущая роль в ней принадлежит родителям</vt:lpstr>
      <vt:lpstr>Существует несколько разнообразных классификаций стилей семейного воспитания. И у каждого стиля семейного воспитания свои характеристики. </vt:lpstr>
      <vt:lpstr>четыре стиля семейного воспитания</vt:lpstr>
      <vt:lpstr>Демократичный или АВТОРИТЕТНЫЙ СТИЛЬ ВОСПИТАНИЯ </vt:lpstr>
      <vt:lpstr>демократичный СТИЛЬ ВОСПИТАНИЯ </vt:lpstr>
      <vt:lpstr>демократичный СТИЛЬ ВОСПИТАНИЯ </vt:lpstr>
      <vt:lpstr>АВТОРИТАРНЫЙ СТИЛЬ ВОСПИТАНИЯ  </vt:lpstr>
      <vt:lpstr>АВТОРИТАРНЫЙ СТИЛЬ ВОСПИТАНИЯ</vt:lpstr>
      <vt:lpstr>АВТОРИТАРНЫЙ СТИЛЬ ВОСПИТАНИЯ</vt:lpstr>
      <vt:lpstr>ИНДИФФЕРЕНТНЫЙ СТИЛЬ ВОСПИТАНИЯ</vt:lpstr>
      <vt:lpstr>ИНДИФФЕРЕНТНЫЙ СТИЛЬ ВОСПИТАНИЯ</vt:lpstr>
      <vt:lpstr>ИНДИФФЕРЕНТНЫЙ СТИЛЬ ВОСПИТАНИЯ</vt:lpstr>
      <vt:lpstr>ЛИБЕРАЛЬНЫЙ СТИЛЬ ВОСПИТАНИЯ </vt:lpstr>
      <vt:lpstr>ЛИБЕРАЛЬНЫЙ СТИЛЬ ВОСПИТАНИЯ </vt:lpstr>
      <vt:lpstr>ЛИБЕРАЛЬНЫЙ СТИЛЬ ВОСПИТАНИЯ </vt:lpstr>
      <vt:lpstr>Тест  «Стиль семейного воспитания»</vt:lpstr>
      <vt:lpstr>Тест  «Стиль семейного воспитания»</vt:lpstr>
      <vt:lpstr>Тест  «Стиль семейного воспитания»</vt:lpstr>
      <vt:lpstr>Тест  «Стиль семейного воспитания»</vt:lpstr>
      <vt:lpstr>Тест  «Стиль семейного воспитания»</vt:lpstr>
      <vt:lpstr>Тест  «Стиль семейного воспитания»</vt:lpstr>
      <vt:lpstr>Тест  «Стиль семейного воспитания»</vt:lpstr>
      <vt:lpstr>Тест  «Стиль семейного воспитания»</vt:lpstr>
      <vt:lpstr>Тест  «Стиль семейного воспитания»</vt:lpstr>
      <vt:lpstr>Тест  «Стиль семейного воспитания»</vt:lpstr>
      <vt:lpstr>Обработка результатов</vt:lpstr>
      <vt:lpstr>Обработка результатов</vt:lpstr>
      <vt:lpstr>Тест  «Интерпретация результатов теста»</vt:lpstr>
      <vt:lpstr>Родительское отношение к ребенку</vt:lpstr>
      <vt:lpstr>Родительское отношение к ребенку</vt:lpstr>
      <vt:lpstr>Родительское отношение к ребенку</vt:lpstr>
      <vt:lpstr>Родительское отношение к ребенку</vt:lpstr>
      <vt:lpstr>Родительское отношение к ребенку</vt:lpstr>
      <vt:lpstr>Родительское отношение к ребенку</vt:lpstr>
      <vt:lpstr>Виды семей,  имеющие риски в развитии ребенка дисгармоничной личности: </vt:lpstr>
      <vt:lpstr>Дисгармоничная семья</vt:lpstr>
      <vt:lpstr>Дисгармоничная семья</vt:lpstr>
      <vt:lpstr>Дисгармоничная семья</vt:lpstr>
      <vt:lpstr>Дисгармоничная семья</vt:lpstr>
      <vt:lpstr>Дисгармоничная семья</vt:lpstr>
      <vt:lpstr>Дисгармоничная семья</vt:lpstr>
      <vt:lpstr>Дисгармоничная семья</vt:lpstr>
      <vt:lpstr>Дисгармоничная семья</vt:lpstr>
      <vt:lpstr>Семейное насилие  или жестокое обращение в семье</vt:lpstr>
      <vt:lpstr> Виды жестокого обращения с детьми </vt:lpstr>
      <vt:lpstr> Виды жестокого обращения с детьми </vt:lpstr>
      <vt:lpstr> Виды жестокого обращения с детьми </vt:lpstr>
      <vt:lpstr> Виды жестокого обращения с детьми </vt:lpstr>
      <vt:lpstr> Виды жестокого обращения с детьми </vt:lpstr>
      <vt:lpstr> Виды жестокого обращения с детьми </vt:lpstr>
      <vt:lpstr> Виды жестокого обращения с детьми </vt:lpstr>
      <vt:lpstr> Виды жестокого обращения с детьми </vt:lpstr>
      <vt:lpstr> Перфекционизм </vt:lpstr>
      <vt:lpstr> Перфекционизм </vt:lpstr>
      <vt:lpstr> Перфекционизм </vt:lpstr>
      <vt:lpstr>Спасибо за внимание!</vt:lpstr>
    </vt:vector>
  </TitlesOfParts>
  <Company>school-4</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Стили семейного воспитания  и их влияние на развитие личности ребенка </dc:title>
  <dc:creator>Зеленская И.Н</dc:creator>
  <cp:lastModifiedBy>Irina A. Romanyuk</cp:lastModifiedBy>
  <cp:revision>51</cp:revision>
  <dcterms:created xsi:type="dcterms:W3CDTF">2015-10-07T09:41:37Z</dcterms:created>
  <dcterms:modified xsi:type="dcterms:W3CDTF">2020-04-13T04:15:09Z</dcterms:modified>
</cp:coreProperties>
</file>